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Economica"/>
      <p:regular r:id="rId29"/>
      <p:bold r:id="rId30"/>
      <p:italic r:id="rId31"/>
      <p:boldItalic r:id="rId32"/>
    </p:embeddedFont>
    <p:embeddedFont>
      <p:font typeface="Lato"/>
      <p:regular r:id="rId33"/>
      <p:bold r:id="rId34"/>
      <p:italic r:id="rId35"/>
      <p:boldItalic r:id="rId36"/>
    </p:embeddedFont>
    <p:embeddedFont>
      <p:font typeface="Lora"/>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8D3CE0-62A4-4592-BB6B-FA0A3105EDEB}">
  <a:tblStyle styleId="{198D3CE0-62A4-4592-BB6B-FA0A3105ED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conomic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Economica-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Lora-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Lora-italic.fntdata"/><Relationship Id="rId16" Type="http://schemas.openxmlformats.org/officeDocument/2006/relationships/slide" Target="slides/slide10.xml"/><Relationship Id="rId38" Type="http://schemas.openxmlformats.org/officeDocument/2006/relationships/font" Target="fonts/Lor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1a225980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1a225980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1a225980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1a225980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1a225980f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1a225980f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1a225980f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1a225980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3c169a9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3c169a9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3c169a9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3c169a9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1a22598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1a22598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Steganalysis is the activity to detect stego objects. The trend in image steganalysis is</a:t>
            </a:r>
            <a:endParaRPr/>
          </a:p>
          <a:p>
            <a:pPr indent="0" lvl="0" marL="0" rtl="0" algn="l">
              <a:spcBef>
                <a:spcPts val="0"/>
              </a:spcBef>
              <a:spcAft>
                <a:spcPts val="0"/>
              </a:spcAft>
              <a:buClr>
                <a:schemeClr val="dk1"/>
              </a:buClr>
              <a:buSzPts val="1100"/>
              <a:buFont typeface="Arial"/>
              <a:buNone/>
            </a:pPr>
            <a:r>
              <a:rPr lang="en"/>
              <a:t>to use machine learning. In recent years, deep learning, which has made great achievements in the computer vision and other various fields, has also been used to improve the accuracy of detection. </a:t>
            </a:r>
            <a:endParaRPr/>
          </a:p>
          <a:p>
            <a:pPr indent="0" lvl="0" marL="0" rtl="0" algn="l">
              <a:spcBef>
                <a:spcPts val="0"/>
              </a:spcBef>
              <a:spcAft>
                <a:spcPts val="0"/>
              </a:spcAft>
              <a:buClr>
                <a:schemeClr val="dk1"/>
              </a:buClr>
              <a:buSzPts val="1100"/>
              <a:buFont typeface="Arial"/>
              <a:buNone/>
            </a:pPr>
            <a:r>
              <a:rPr lang="en"/>
              <a:t>However, datasets and metrics used in the vast of those researches were not based on realistic processes. Therefore, such methods were not immediately useful to practitioners.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1a22598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1a22598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most common way steganography is accomplished is via LSB.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ALASKA challenge was to stimulate the development of new hidden data detection methods dedicated to perform practical, “real-life”, steganalysis; i.e. to detect stego contents in environments which are closer to an operational forensic analyst context.</a:t>
            </a:r>
            <a:endParaRPr/>
          </a:p>
          <a:p>
            <a:pPr indent="0" lvl="0" marL="0" rtl="0" algn="l">
              <a:spcBef>
                <a:spcPts val="0"/>
              </a:spcBef>
              <a:spcAft>
                <a:spcPts val="0"/>
              </a:spcAft>
              <a:buNone/>
            </a:pPr>
            <a:r>
              <a:rPr lang="en"/>
              <a:t>Previously - a very academic-</a:t>
            </a:r>
            <a:r>
              <a:rPr lang="en"/>
              <a:t>approach</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1a225980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1a225980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class DatasetRetriever(Dataset)</a:t>
            </a:r>
            <a:endParaRPr/>
          </a:p>
          <a:p>
            <a:pPr indent="0" lvl="0" marL="0" rtl="0" algn="l">
              <a:spcBef>
                <a:spcPts val="0"/>
              </a:spcBef>
              <a:spcAft>
                <a:spcPts val="0"/>
              </a:spcAft>
              <a:buNone/>
            </a:pPr>
            <a:r>
              <a:rPr lang="en"/>
              <a:t>We generated 4 different classes for the target label.</a:t>
            </a:r>
            <a:endParaRPr/>
          </a:p>
          <a:p>
            <a:pPr indent="0" lvl="0" marL="0" rtl="0" algn="l">
              <a:spcBef>
                <a:spcPts val="0"/>
              </a:spcBef>
              <a:spcAft>
                <a:spcPts val="0"/>
              </a:spcAft>
              <a:buNone/>
            </a:pPr>
            <a:r>
              <a:rPr lang="en"/>
              <a:t>convert an image to a PyTorch Tensor from ndarray (OpenCV)</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the image is converted into YCbCr from RGB channels. YCbCr and RGB are both color spaces having different channels where YCbCr consists of three channels as Luminance(Y), Cb and Cr are the chromaticity - Cb (Cb is blue minus luma (B-Y)), Cr (Cr is red minus luma (R-Y)).</a:t>
            </a:r>
            <a:endParaRPr/>
          </a:p>
          <a:p>
            <a:pPr indent="0" lvl="0" marL="0" rtl="0" algn="l">
              <a:spcBef>
                <a:spcPts val="0"/>
              </a:spcBef>
              <a:spcAft>
                <a:spcPts val="0"/>
              </a:spcAft>
              <a:buNone/>
            </a:pPr>
            <a:r>
              <a:rPr lang="en"/>
              <a:t>Down sample - reduce the amount of color in our image, saves space without seeing difference in image quality.</a:t>
            </a:r>
            <a:endParaRPr/>
          </a:p>
          <a:p>
            <a:pPr indent="0" lvl="0" marL="0" rtl="0" algn="l">
              <a:spcBef>
                <a:spcPts val="0"/>
              </a:spcBef>
              <a:spcAft>
                <a:spcPts val="0"/>
              </a:spcAft>
              <a:buClr>
                <a:schemeClr val="dk1"/>
              </a:buClr>
              <a:buSzPts val="1100"/>
              <a:buFont typeface="Arial"/>
              <a:buNone/>
            </a:pPr>
            <a:r>
              <a:rPr lang="en"/>
              <a:t>When JPEG tries to compress an image, a lot less bits to the high frequency components whereas for lower frequencies more bits are used as the changes are more apparent. </a:t>
            </a:r>
            <a:endParaRPr/>
          </a:p>
          <a:p>
            <a:pPr indent="0" lvl="0" marL="0" rtl="0" algn="l">
              <a:spcBef>
                <a:spcPts val="0"/>
              </a:spcBef>
              <a:spcAft>
                <a:spcPts val="0"/>
              </a:spcAft>
              <a:buClr>
                <a:schemeClr val="dk1"/>
              </a:buClr>
              <a:buSzPts val="1100"/>
              <a:buFont typeface="Arial"/>
              <a:buNone/>
            </a:pPr>
            <a:r>
              <a:rPr lang="en"/>
              <a:t>When JPEG compresses the image it chops down the image to little chunks of 8 by 8 pixels and each one of these little blocks are actually represented by their own DCT grid.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Huffman coding tries to tackle, it looks through frequency of letters in text, letters that appear most often are altered to the least number of bits. Chars more rare - more bits. It takes a look at the incoming information first and generates of the fly an encoding scheme that works best for the incoming input. The compression is tailored to the input. </a:t>
            </a:r>
            <a:endParaRPr/>
          </a:p>
          <a:p>
            <a:pPr indent="0" lvl="0" marL="0" rtl="0" algn="l">
              <a:spcBef>
                <a:spcPts val="0"/>
              </a:spcBef>
              <a:spcAft>
                <a:spcPts val="0"/>
              </a:spcAft>
              <a:buClr>
                <a:schemeClr val="dk1"/>
              </a:buClr>
              <a:buSzPts val="1100"/>
              <a:buFont typeface="Arial"/>
              <a:buNone/>
            </a:pPr>
            <a:r>
              <a:rPr lang="en"/>
              <a:t>JPEG - Huffman coding looks at the information it has to encode and decides which elements occur very often - a lot less bits for them, whereas pieces of inputs data that occur rarely  - more bits.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Try to represent the image data as the sum of lots of the cosine waves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1a22598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1a22598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50">
                <a:solidFill>
                  <a:schemeClr val="dk1"/>
                </a:solidFill>
                <a:highlight>
                  <a:schemeClr val="lt1"/>
                </a:highlight>
                <a:latin typeface="Lora"/>
                <a:ea typeface="Lora"/>
                <a:cs typeface="Lora"/>
                <a:sym typeface="Lora"/>
              </a:rPr>
              <a:t>DCT helps us separate these frequencies from the rest of the image.</a:t>
            </a:r>
            <a:endParaRPr sz="1250">
              <a:solidFill>
                <a:schemeClr val="dk1"/>
              </a:solidFill>
              <a:highlight>
                <a:schemeClr val="lt1"/>
              </a:highlight>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t/>
            </a:r>
            <a:endParaRPr sz="1250">
              <a:solidFill>
                <a:schemeClr val="dk1"/>
              </a:solidFill>
              <a:highlight>
                <a:schemeClr val="lt1"/>
              </a:highlight>
              <a:latin typeface="Lora"/>
              <a:ea typeface="Lora"/>
              <a:cs typeface="Lora"/>
              <a:sym typeface="Lora"/>
            </a:endParaRPr>
          </a:p>
          <a:p>
            <a:pPr indent="0" lvl="0" marL="0" rtl="0" algn="l">
              <a:lnSpc>
                <a:spcPct val="115000"/>
              </a:lnSpc>
              <a:spcBef>
                <a:spcPts val="0"/>
              </a:spcBef>
              <a:spcAft>
                <a:spcPts val="0"/>
              </a:spcAft>
              <a:buClr>
                <a:schemeClr val="dk1"/>
              </a:buClr>
              <a:buSzPts val="1100"/>
              <a:buFont typeface="Arial"/>
              <a:buNone/>
            </a:pPr>
            <a:r>
              <a:rPr lang="en" sz="1250">
                <a:solidFill>
                  <a:schemeClr val="dk1"/>
                </a:solidFill>
                <a:highlight>
                  <a:schemeClr val="lt1"/>
                </a:highlight>
                <a:latin typeface="Lora"/>
                <a:ea typeface="Lora"/>
                <a:cs typeface="Lora"/>
                <a:sym typeface="Lora"/>
              </a:rPr>
              <a:t>In </a:t>
            </a:r>
            <a:r>
              <a:rPr b="1" lang="en" sz="1250">
                <a:solidFill>
                  <a:schemeClr val="dk1"/>
                </a:solidFill>
                <a:highlight>
                  <a:schemeClr val="lt1"/>
                </a:highlight>
                <a:latin typeface="Lora"/>
                <a:ea typeface="Lora"/>
                <a:cs typeface="Lora"/>
                <a:sym typeface="Lora"/>
              </a:rPr>
              <a:t>Quantization</a:t>
            </a:r>
            <a:r>
              <a:rPr lang="en" sz="1250">
                <a:solidFill>
                  <a:schemeClr val="dk1"/>
                </a:solidFill>
                <a:highlight>
                  <a:schemeClr val="lt1"/>
                </a:highlight>
                <a:latin typeface="Lora"/>
                <a:ea typeface="Lora"/>
                <a:cs typeface="Lora"/>
                <a:sym typeface="Lora"/>
              </a:rPr>
              <a:t> we throw away data - attempts to minimize information loss by preserving the most important coefficients, whereas less important coefficients are roughly approximated.</a:t>
            </a:r>
            <a:endParaRPr/>
          </a:p>
          <a:p>
            <a:pPr indent="0" lvl="0" marL="0" rtl="0" algn="l">
              <a:spcBef>
                <a:spcPts val="0"/>
              </a:spcBef>
              <a:spcAft>
                <a:spcPts val="0"/>
              </a:spcAft>
              <a:buNone/>
            </a:pPr>
            <a:r>
              <a:rPr lang="en"/>
              <a:t>Split each image to 8x8 pixel groups.</a:t>
            </a:r>
            <a:endParaRPr/>
          </a:p>
          <a:p>
            <a:pPr indent="0" lvl="0" marL="0" rtl="0" algn="l">
              <a:spcBef>
                <a:spcPts val="0"/>
              </a:spcBef>
              <a:spcAft>
                <a:spcPts val="0"/>
              </a:spcAft>
              <a:buNone/>
            </a:pPr>
            <a:r>
              <a:rPr lang="en"/>
              <a:t>Each group </a:t>
            </a:r>
            <a:r>
              <a:rPr lang="en"/>
              <a:t>separately</a:t>
            </a:r>
            <a:r>
              <a:rPr lang="en"/>
              <a:t> encoded with its DCT</a:t>
            </a:r>
            <a:endParaRPr/>
          </a:p>
          <a:p>
            <a:pPr indent="0" lvl="0" marL="0" rtl="0" algn="l">
              <a:spcBef>
                <a:spcPts val="0"/>
              </a:spcBef>
              <a:spcAft>
                <a:spcPts val="0"/>
              </a:spcAft>
              <a:buNone/>
            </a:pPr>
            <a:r>
              <a:rPr lang="en"/>
              <a:t>We want to lower the resolution of the image without hurting important elements in it.</a:t>
            </a:r>
            <a:endParaRPr/>
          </a:p>
          <a:p>
            <a:pPr indent="0" lvl="0" marL="0" rtl="0" algn="l">
              <a:spcBef>
                <a:spcPts val="0"/>
              </a:spcBef>
              <a:spcAft>
                <a:spcPts val="0"/>
              </a:spcAft>
              <a:buNone/>
            </a:pPr>
            <a:r>
              <a:rPr lang="en"/>
              <a:t>Coefficients represent the contribution of each pixel blocks to the whole.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peltarion.com/knowledge-center/documentation/modeling-view/run-a-model/optimizers/adam"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ALASKA2 Image Steganalysis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by </a:t>
            </a:r>
            <a:r>
              <a:rPr lang="en" sz="2400"/>
              <a:t>Lara , </a:t>
            </a:r>
            <a:r>
              <a:rPr lang="en" sz="2400"/>
              <a:t>Sharon ,&amp; Shai</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35" name="Google Shape;135;p22"/>
          <p:cNvSpPr txBox="1"/>
          <p:nvPr>
            <p:ph type="title"/>
          </p:nvPr>
        </p:nvSpPr>
        <p:spPr>
          <a:xfrm>
            <a:off x="231300" y="170025"/>
            <a:ext cx="89127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EfficientNet- width, depth, resolution</a:t>
            </a:r>
            <a:endParaRPr sz="3900">
              <a:solidFill>
                <a:schemeClr val="accent5"/>
              </a:solidFill>
            </a:endParaRPr>
          </a:p>
          <a:p>
            <a:pPr indent="0" lvl="0" marL="0" rtl="0" algn="l">
              <a:lnSpc>
                <a:spcPct val="115000"/>
              </a:lnSpc>
              <a:spcBef>
                <a:spcPts val="1000"/>
              </a:spcBef>
              <a:spcAft>
                <a:spcPts val="1000"/>
              </a:spcAft>
              <a:buNone/>
            </a:pPr>
            <a:r>
              <a:t/>
            </a:r>
            <a:endParaRPr sz="2400" u="sng">
              <a:solidFill>
                <a:schemeClr val="accent5"/>
              </a:solidFill>
            </a:endParaRPr>
          </a:p>
        </p:txBody>
      </p:sp>
      <p:pic>
        <p:nvPicPr>
          <p:cNvPr id="136" name="Google Shape;136;p22"/>
          <p:cNvPicPr preferRelativeResize="0"/>
          <p:nvPr/>
        </p:nvPicPr>
        <p:blipFill>
          <a:blip r:embed="rId4">
            <a:alphaModFix/>
          </a:blip>
          <a:stretch>
            <a:fillRect/>
          </a:stretch>
        </p:blipFill>
        <p:spPr>
          <a:xfrm>
            <a:off x="1240588" y="1374275"/>
            <a:ext cx="6894126" cy="290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42" name="Google Shape;142;p23"/>
          <p:cNvSpPr txBox="1"/>
          <p:nvPr>
            <p:ph type="title"/>
          </p:nvPr>
        </p:nvSpPr>
        <p:spPr>
          <a:xfrm>
            <a:off x="231275" y="201500"/>
            <a:ext cx="89127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Scaling up along single dimensions</a:t>
            </a:r>
            <a:endParaRPr sz="3900">
              <a:solidFill>
                <a:schemeClr val="accent5"/>
              </a:solidFill>
            </a:endParaRPr>
          </a:p>
          <a:p>
            <a:pPr indent="0" lvl="0" marL="0" rtl="0" algn="l">
              <a:lnSpc>
                <a:spcPct val="115000"/>
              </a:lnSpc>
              <a:spcBef>
                <a:spcPts val="1000"/>
              </a:spcBef>
              <a:spcAft>
                <a:spcPts val="1000"/>
              </a:spcAft>
              <a:buNone/>
            </a:pPr>
            <a:r>
              <a:t/>
            </a:r>
            <a:endParaRPr sz="2400" u="sng">
              <a:solidFill>
                <a:schemeClr val="accent5"/>
              </a:solidFill>
            </a:endParaRPr>
          </a:p>
        </p:txBody>
      </p:sp>
      <p:pic>
        <p:nvPicPr>
          <p:cNvPr id="143" name="Google Shape;143;p23"/>
          <p:cNvPicPr preferRelativeResize="0"/>
          <p:nvPr/>
        </p:nvPicPr>
        <p:blipFill>
          <a:blip r:embed="rId4">
            <a:alphaModFix/>
          </a:blip>
          <a:stretch>
            <a:fillRect/>
          </a:stretch>
        </p:blipFill>
        <p:spPr>
          <a:xfrm>
            <a:off x="714375" y="2388975"/>
            <a:ext cx="7715250" cy="2324100"/>
          </a:xfrm>
          <a:prstGeom prst="rect">
            <a:avLst/>
          </a:prstGeom>
          <a:noFill/>
          <a:ln>
            <a:noFill/>
          </a:ln>
        </p:spPr>
      </p:pic>
      <p:sp>
        <p:nvSpPr>
          <p:cNvPr id="144" name="Google Shape;144;p23"/>
          <p:cNvSpPr txBox="1"/>
          <p:nvPr/>
        </p:nvSpPr>
        <p:spPr>
          <a:xfrm>
            <a:off x="157275" y="1051338"/>
            <a:ext cx="8667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2400">
                <a:solidFill>
                  <a:schemeClr val="lt1"/>
                </a:solidFill>
                <a:latin typeface="Raleway"/>
                <a:ea typeface="Raleway"/>
                <a:cs typeface="Raleway"/>
                <a:sym typeface="Raleway"/>
              </a:rPr>
              <a:t>“If the input image is bigger, then the network needs more layers to increase the receptive fields and more channels to capture more fine-grained patterns on the bigger image”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50" name="Google Shape;150;p24"/>
          <p:cNvSpPr txBox="1"/>
          <p:nvPr>
            <p:ph type="title"/>
          </p:nvPr>
        </p:nvSpPr>
        <p:spPr>
          <a:xfrm>
            <a:off x="231275" y="201500"/>
            <a:ext cx="89127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Compound Scaling Method</a:t>
            </a:r>
            <a:endParaRPr sz="3900">
              <a:solidFill>
                <a:schemeClr val="accent5"/>
              </a:solidFill>
            </a:endParaRPr>
          </a:p>
          <a:p>
            <a:pPr indent="0" lvl="0" marL="0" rtl="0" algn="l">
              <a:lnSpc>
                <a:spcPct val="115000"/>
              </a:lnSpc>
              <a:spcBef>
                <a:spcPts val="1000"/>
              </a:spcBef>
              <a:spcAft>
                <a:spcPts val="1000"/>
              </a:spcAft>
              <a:buNone/>
            </a:pPr>
            <a:r>
              <a:t/>
            </a:r>
            <a:endParaRPr sz="2400" u="sng">
              <a:solidFill>
                <a:schemeClr val="accent5"/>
              </a:solidFill>
            </a:endParaRPr>
          </a:p>
        </p:txBody>
      </p:sp>
      <p:sp>
        <p:nvSpPr>
          <p:cNvPr id="151" name="Google Shape;151;p24"/>
          <p:cNvSpPr txBox="1"/>
          <p:nvPr>
            <p:ph type="title"/>
          </p:nvPr>
        </p:nvSpPr>
        <p:spPr>
          <a:xfrm>
            <a:off x="260850" y="1006700"/>
            <a:ext cx="8622300" cy="40581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Open Sans"/>
              <a:buAutoNum type="arabicPeriod"/>
            </a:pPr>
            <a:r>
              <a:rPr b="0" lang="en" sz="1500">
                <a:latin typeface="Open Sans"/>
                <a:ea typeface="Open Sans"/>
                <a:cs typeface="Open Sans"/>
                <a:sym typeface="Open Sans"/>
              </a:rPr>
              <a:t>Fix phi = 1, assuming twice more resources, and do a small grid search of alpha, beta, gamma</a:t>
            </a:r>
            <a:endParaRPr b="0" sz="1500">
              <a:latin typeface="Open Sans"/>
              <a:ea typeface="Open Sans"/>
              <a:cs typeface="Open Sans"/>
              <a:sym typeface="Open Sans"/>
            </a:endParaRPr>
          </a:p>
          <a:p>
            <a:pPr indent="-323850" lvl="0" marL="457200" rtl="0" algn="l">
              <a:lnSpc>
                <a:spcPct val="115000"/>
              </a:lnSpc>
              <a:spcBef>
                <a:spcPts val="0"/>
              </a:spcBef>
              <a:spcAft>
                <a:spcPts val="0"/>
              </a:spcAft>
              <a:buSzPts val="1500"/>
              <a:buFont typeface="Open Sans"/>
              <a:buAutoNum type="alphaLcPeriod"/>
            </a:pPr>
            <a:r>
              <a:rPr b="0" lang="en" sz="1500">
                <a:latin typeface="Open Sans"/>
                <a:ea typeface="Open Sans"/>
                <a:cs typeface="Open Sans"/>
                <a:sym typeface="Open Sans"/>
              </a:rPr>
              <a:t>EfficiantNet-B0: alpha = 1.2, Beta = 1.1, gamma =1.15</a:t>
            </a:r>
            <a:endParaRPr b="0" sz="1500">
              <a:latin typeface="Open Sans"/>
              <a:ea typeface="Open Sans"/>
              <a:cs typeface="Open Sans"/>
              <a:sym typeface="Open Sans"/>
            </a:endParaRPr>
          </a:p>
          <a:p>
            <a:pPr indent="-323850" lvl="0" marL="457200" rtl="0" algn="l">
              <a:lnSpc>
                <a:spcPct val="115000"/>
              </a:lnSpc>
              <a:spcBef>
                <a:spcPts val="0"/>
              </a:spcBef>
              <a:spcAft>
                <a:spcPts val="0"/>
              </a:spcAft>
              <a:buSzPts val="1500"/>
              <a:buFont typeface="Open Sans"/>
              <a:buAutoNum type="alphaLcPeriod"/>
            </a:pPr>
            <a:r>
              <a:rPr b="0" lang="en" sz="1500">
                <a:latin typeface="Open Sans"/>
                <a:ea typeface="Open Sans"/>
                <a:cs typeface="Open Sans"/>
                <a:sym typeface="Open Sans"/>
              </a:rPr>
              <a:t>Under the constraint a * beta</a:t>
            </a:r>
            <a:r>
              <a:rPr b="0" baseline="30000" lang="en" sz="1500">
                <a:latin typeface="Open Sans"/>
                <a:ea typeface="Open Sans"/>
                <a:cs typeface="Open Sans"/>
                <a:sym typeface="Open Sans"/>
              </a:rPr>
              <a:t>2</a:t>
            </a:r>
            <a:r>
              <a:rPr b="0" lang="en" sz="1500">
                <a:latin typeface="Open Sans"/>
                <a:ea typeface="Open Sans"/>
                <a:cs typeface="Open Sans"/>
                <a:sym typeface="Open Sans"/>
              </a:rPr>
              <a:t> * gamma</a:t>
            </a:r>
            <a:r>
              <a:rPr b="0" baseline="30000" lang="en" sz="1500">
                <a:latin typeface="Open Sans"/>
                <a:ea typeface="Open Sans"/>
                <a:cs typeface="Open Sans"/>
                <a:sym typeface="Open Sans"/>
              </a:rPr>
              <a:t>2 </a:t>
            </a:r>
            <a:r>
              <a:rPr b="0" lang="en" sz="1500">
                <a:latin typeface="Open Sans"/>
                <a:ea typeface="Open Sans"/>
                <a:cs typeface="Open Sans"/>
                <a:sym typeface="Open Sans"/>
              </a:rPr>
              <a:t> =  2</a:t>
            </a:r>
            <a:endParaRPr b="0" sz="1500">
              <a:latin typeface="Open Sans"/>
              <a:ea typeface="Open Sans"/>
              <a:cs typeface="Open Sans"/>
              <a:sym typeface="Open Sans"/>
            </a:endParaRPr>
          </a:p>
          <a:p>
            <a:pPr indent="0" lvl="0" marL="914400" rtl="0" algn="l">
              <a:lnSpc>
                <a:spcPct val="115000"/>
              </a:lnSpc>
              <a:spcBef>
                <a:spcPts val="0"/>
              </a:spcBef>
              <a:spcAft>
                <a:spcPts val="0"/>
              </a:spcAft>
              <a:buNone/>
            </a:pPr>
            <a:r>
              <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500">
                <a:latin typeface="Open Sans"/>
                <a:ea typeface="Open Sans"/>
                <a:cs typeface="Open Sans"/>
                <a:sym typeface="Open Sans"/>
              </a:rPr>
              <a:t>2. 	We then fix alpha, Beta, gamma as constants and scale up </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500">
                <a:latin typeface="Open Sans"/>
                <a:ea typeface="Open Sans"/>
                <a:cs typeface="Open Sans"/>
                <a:sym typeface="Open Sans"/>
              </a:rPr>
              <a:t>Baseline network with different phi to obtain EfficnatNet B0-B7</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500">
                <a:latin typeface="Open Sans"/>
                <a:ea typeface="Open Sans"/>
                <a:cs typeface="Open Sans"/>
                <a:sym typeface="Open Sans"/>
              </a:rPr>
              <a:t>Better performance might be achieved by searching for alpha, Betta,</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500">
                <a:latin typeface="Open Sans"/>
                <a:ea typeface="Open Sans"/>
                <a:cs typeface="Open Sans"/>
                <a:sym typeface="Open Sans"/>
              </a:rPr>
              <a:t> gamma around a large model, but the search cost becomes much</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500">
                <a:latin typeface="Open Sans"/>
                <a:ea typeface="Open Sans"/>
                <a:cs typeface="Open Sans"/>
                <a:sym typeface="Open Sans"/>
              </a:rPr>
              <a:t> larger, therefore this issue is solved by starting from scratch with</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500">
                <a:latin typeface="Open Sans"/>
                <a:ea typeface="Open Sans"/>
                <a:cs typeface="Open Sans"/>
                <a:sym typeface="Open Sans"/>
              </a:rPr>
              <a:t> small network.</a:t>
            </a:r>
            <a:endParaRPr b="0" sz="1500">
              <a:latin typeface="Open Sans"/>
              <a:ea typeface="Open Sans"/>
              <a:cs typeface="Open Sans"/>
              <a:sym typeface="Open Sans"/>
            </a:endParaRPr>
          </a:p>
          <a:p>
            <a:pPr indent="0" lvl="0" marL="0" rtl="0" algn="l">
              <a:lnSpc>
                <a:spcPct val="115000"/>
              </a:lnSpc>
              <a:spcBef>
                <a:spcPts val="0"/>
              </a:spcBef>
              <a:spcAft>
                <a:spcPts val="0"/>
              </a:spcAft>
              <a:buNone/>
            </a:pPr>
            <a:r>
              <a:rPr b="0" lang="en" sz="1800">
                <a:latin typeface="Open Sans"/>
                <a:ea typeface="Open Sans"/>
                <a:cs typeface="Open Sans"/>
                <a:sym typeface="Open Sans"/>
              </a:rPr>
              <a:t> </a:t>
            </a:r>
            <a:endParaRPr b="0" sz="1800">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a:buChar char="●"/>
            </a:pPr>
            <a:r>
              <a:t/>
            </a:r>
            <a:endParaRPr b="0" sz="1800">
              <a:latin typeface="Open Sans"/>
              <a:ea typeface="Open Sans"/>
              <a:cs typeface="Open Sans"/>
              <a:sym typeface="Open Sans"/>
            </a:endParaRPr>
          </a:p>
          <a:p>
            <a:pPr indent="0" lvl="0" marL="0" rtl="0" algn="l">
              <a:lnSpc>
                <a:spcPct val="115000"/>
              </a:lnSpc>
              <a:spcBef>
                <a:spcPts val="0"/>
              </a:spcBef>
              <a:spcAft>
                <a:spcPts val="0"/>
              </a:spcAft>
              <a:buNone/>
            </a:pPr>
            <a:r>
              <a:t/>
            </a:r>
            <a:endParaRPr b="0" sz="1800">
              <a:latin typeface="Open Sans"/>
              <a:ea typeface="Open Sans"/>
              <a:cs typeface="Open Sans"/>
              <a:sym typeface="Open Sans"/>
            </a:endParaRPr>
          </a:p>
          <a:p>
            <a:pPr indent="0" lvl="0" marL="0" rtl="0" algn="l">
              <a:spcBef>
                <a:spcPts val="0"/>
              </a:spcBef>
              <a:spcAft>
                <a:spcPts val="1000"/>
              </a:spcAft>
              <a:buNone/>
            </a:pPr>
            <a:r>
              <a:t/>
            </a:r>
            <a:endParaRPr b="0" sz="2400"/>
          </a:p>
        </p:txBody>
      </p:sp>
      <p:pic>
        <p:nvPicPr>
          <p:cNvPr id="152" name="Google Shape;152;p24"/>
          <p:cNvPicPr preferRelativeResize="0"/>
          <p:nvPr/>
        </p:nvPicPr>
        <p:blipFill>
          <a:blip r:embed="rId4">
            <a:alphaModFix/>
          </a:blip>
          <a:stretch>
            <a:fillRect/>
          </a:stretch>
        </p:blipFill>
        <p:spPr>
          <a:xfrm>
            <a:off x="6539300" y="1675150"/>
            <a:ext cx="2343850" cy="132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58" name="Google Shape;158;p25"/>
          <p:cNvSpPr txBox="1"/>
          <p:nvPr>
            <p:ph type="title"/>
          </p:nvPr>
        </p:nvSpPr>
        <p:spPr>
          <a:xfrm>
            <a:off x="115650" y="170050"/>
            <a:ext cx="89127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EfficiantNet</a:t>
            </a:r>
            <a:endParaRPr sz="3900">
              <a:solidFill>
                <a:schemeClr val="accent5"/>
              </a:solidFill>
            </a:endParaRPr>
          </a:p>
          <a:p>
            <a:pPr indent="0" lvl="0" marL="0" rtl="0" algn="l">
              <a:lnSpc>
                <a:spcPct val="115000"/>
              </a:lnSpc>
              <a:spcBef>
                <a:spcPts val="1000"/>
              </a:spcBef>
              <a:spcAft>
                <a:spcPts val="1000"/>
              </a:spcAft>
              <a:buNone/>
            </a:pPr>
            <a:r>
              <a:t/>
            </a:r>
            <a:endParaRPr sz="2400" u="sng">
              <a:solidFill>
                <a:schemeClr val="accent5"/>
              </a:solidFill>
            </a:endParaRPr>
          </a:p>
        </p:txBody>
      </p:sp>
      <p:pic>
        <p:nvPicPr>
          <p:cNvPr id="159" name="Google Shape;159;p25"/>
          <p:cNvPicPr preferRelativeResize="0"/>
          <p:nvPr/>
        </p:nvPicPr>
        <p:blipFill>
          <a:blip r:embed="rId4">
            <a:alphaModFix/>
          </a:blip>
          <a:stretch>
            <a:fillRect/>
          </a:stretch>
        </p:blipFill>
        <p:spPr>
          <a:xfrm>
            <a:off x="819826" y="1248400"/>
            <a:ext cx="7658300" cy="3579975"/>
          </a:xfrm>
          <a:prstGeom prst="rect">
            <a:avLst/>
          </a:prstGeom>
          <a:noFill/>
          <a:ln>
            <a:noFill/>
          </a:ln>
        </p:spPr>
      </p:pic>
      <p:pic>
        <p:nvPicPr>
          <p:cNvPr id="160" name="Google Shape;160;p25"/>
          <p:cNvPicPr preferRelativeResize="0"/>
          <p:nvPr/>
        </p:nvPicPr>
        <p:blipFill>
          <a:blip r:embed="rId5">
            <a:alphaModFix/>
          </a:blip>
          <a:stretch>
            <a:fillRect/>
          </a:stretch>
        </p:blipFill>
        <p:spPr>
          <a:xfrm>
            <a:off x="2123175" y="835950"/>
            <a:ext cx="4734825" cy="4133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66" name="Google Shape;166;p26"/>
          <p:cNvSpPr txBox="1"/>
          <p:nvPr>
            <p:ph type="title"/>
          </p:nvPr>
        </p:nvSpPr>
        <p:spPr>
          <a:xfrm>
            <a:off x="115650" y="170050"/>
            <a:ext cx="89127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accent5"/>
                </a:solidFill>
              </a:rPr>
              <a:t>Label Smoothing Regularization</a:t>
            </a:r>
            <a:endParaRPr sz="3900">
              <a:solidFill>
                <a:schemeClr val="accent5"/>
              </a:solidFill>
            </a:endParaRPr>
          </a:p>
          <a:p>
            <a:pPr indent="0" lvl="0" marL="0" rtl="0" algn="l">
              <a:lnSpc>
                <a:spcPct val="115000"/>
              </a:lnSpc>
              <a:spcBef>
                <a:spcPts val="1000"/>
              </a:spcBef>
              <a:spcAft>
                <a:spcPts val="1000"/>
              </a:spcAft>
              <a:buNone/>
            </a:pPr>
            <a:r>
              <a:t/>
            </a:r>
            <a:endParaRPr sz="2400" u="sng">
              <a:solidFill>
                <a:schemeClr val="accent5"/>
              </a:solidFill>
            </a:endParaRPr>
          </a:p>
        </p:txBody>
      </p:sp>
      <p:pic>
        <p:nvPicPr>
          <p:cNvPr id="167" name="Google Shape;167;p26"/>
          <p:cNvPicPr preferRelativeResize="0"/>
          <p:nvPr/>
        </p:nvPicPr>
        <p:blipFill>
          <a:blip r:embed="rId4">
            <a:alphaModFix/>
          </a:blip>
          <a:stretch>
            <a:fillRect/>
          </a:stretch>
        </p:blipFill>
        <p:spPr>
          <a:xfrm>
            <a:off x="152400" y="1141793"/>
            <a:ext cx="8912699" cy="32490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283100" y="30510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u="sng">
                <a:solidFill>
                  <a:schemeClr val="dk1"/>
                </a:solidFill>
              </a:rPr>
              <a:t>Optimizer and final run </a:t>
            </a:r>
            <a:r>
              <a:rPr lang="en" sz="3800" u="sng">
                <a:solidFill>
                  <a:schemeClr val="dk1"/>
                </a:solidFill>
              </a:rPr>
              <a:t>parameters</a:t>
            </a:r>
            <a:endParaRPr sz="3700" u="sng">
              <a:solidFill>
                <a:schemeClr val="dk1"/>
              </a:solidFill>
            </a:endParaRPr>
          </a:p>
        </p:txBody>
      </p:sp>
      <p:sp>
        <p:nvSpPr>
          <p:cNvPr id="173" name="Google Shape;173;p27"/>
          <p:cNvSpPr txBox="1"/>
          <p:nvPr/>
        </p:nvSpPr>
        <p:spPr>
          <a:xfrm>
            <a:off x="222025" y="1826600"/>
            <a:ext cx="42480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0"/>
              </a:spcAft>
              <a:buNone/>
            </a:pPr>
            <a:r>
              <a:rPr b="1" lang="en" sz="1200" u="sng">
                <a:solidFill>
                  <a:schemeClr val="dk1"/>
                </a:solidFill>
              </a:rPr>
              <a:t>Optimizer</a:t>
            </a:r>
            <a:r>
              <a:rPr lang="en" sz="1200">
                <a:solidFill>
                  <a:schemeClr val="lt1"/>
                </a:solidFill>
              </a:rPr>
              <a:t> : using </a:t>
            </a:r>
            <a:r>
              <a:rPr lang="en" sz="1200">
                <a:solidFill>
                  <a:schemeClr val="lt1"/>
                </a:solidFill>
              </a:rPr>
              <a:t>AdamW is a variant of the optimizer </a:t>
            </a:r>
            <a:r>
              <a:rPr lang="en" sz="1200">
                <a:solidFill>
                  <a:schemeClr val="lt1"/>
                </a:solidFill>
                <a:uFill>
                  <a:noFill/>
                </a:uFill>
                <a:hlinkClick r:id="rId3">
                  <a:extLst>
                    <a:ext uri="{A12FA001-AC4F-418D-AE19-62706E023703}">
                      <ahyp:hlinkClr val="tx"/>
                    </a:ext>
                  </a:extLst>
                </a:hlinkClick>
              </a:rPr>
              <a:t>Adam</a:t>
            </a:r>
            <a:r>
              <a:rPr lang="en" sz="1200">
                <a:solidFill>
                  <a:schemeClr val="lt1"/>
                </a:solidFill>
              </a:rPr>
              <a:t> that has an improved implementation of weight decay. Using weight decay is a form of regularization to lower the chance of overfitting </a:t>
            </a:r>
            <a:br>
              <a:rPr lang="en" sz="1200">
                <a:solidFill>
                  <a:schemeClr val="lt1"/>
                </a:solidFill>
              </a:rPr>
            </a:br>
            <a:r>
              <a:rPr b="1" lang="en" sz="1200" u="sng">
                <a:solidFill>
                  <a:schemeClr val="dk1"/>
                </a:solidFill>
              </a:rPr>
              <a:t>Main Adjust parameters</a:t>
            </a:r>
            <a:r>
              <a:rPr b="1" lang="en" sz="1200" u="sng">
                <a:solidFill>
                  <a:schemeClr val="lt1"/>
                </a:solidFill>
              </a:rPr>
              <a:t> </a:t>
            </a:r>
            <a:r>
              <a:rPr lang="en" sz="1200">
                <a:solidFill>
                  <a:schemeClr val="lt1"/>
                </a:solidFill>
              </a:rPr>
              <a:t>: </a:t>
            </a:r>
            <a:br>
              <a:rPr lang="en" sz="1200">
                <a:solidFill>
                  <a:schemeClr val="lt1"/>
                </a:solidFill>
              </a:rPr>
            </a:br>
            <a:r>
              <a:rPr lang="en" sz="1200">
                <a:solidFill>
                  <a:schemeClr val="lt1"/>
                </a:solidFill>
              </a:rPr>
              <a:t>- Learning rate - learning rate is controlling the size of the update steps along the gradient</a:t>
            </a:r>
            <a:br>
              <a:rPr lang="en" sz="1200">
                <a:solidFill>
                  <a:schemeClr val="lt1"/>
                </a:solidFill>
              </a:rPr>
            </a:br>
            <a:r>
              <a:rPr lang="en" sz="1200">
                <a:solidFill>
                  <a:schemeClr val="lt1"/>
                </a:solidFill>
              </a:rPr>
              <a:t>- Weight decay - Weight decay is a form of regularization to lower the chance of overfitting</a:t>
            </a:r>
            <a:br>
              <a:rPr lang="en" sz="1200">
                <a:solidFill>
                  <a:schemeClr val="lt1"/>
                </a:solidFill>
              </a:rPr>
            </a:br>
            <a:endParaRPr sz="1200">
              <a:solidFill>
                <a:schemeClr val="lt1"/>
              </a:solidFill>
            </a:endParaRPr>
          </a:p>
        </p:txBody>
      </p:sp>
      <p:graphicFrame>
        <p:nvGraphicFramePr>
          <p:cNvPr id="174" name="Google Shape;174;p27"/>
          <p:cNvGraphicFramePr/>
          <p:nvPr/>
        </p:nvGraphicFramePr>
        <p:xfrm>
          <a:off x="5008025" y="1885795"/>
          <a:ext cx="3000000" cy="3000000"/>
        </p:xfrm>
        <a:graphic>
          <a:graphicData uri="http://schemas.openxmlformats.org/drawingml/2006/table">
            <a:tbl>
              <a:tblPr>
                <a:noFill/>
                <a:tableStyleId>{198D3CE0-62A4-4592-BB6B-FA0A3105EDEB}</a:tableStyleId>
              </a:tblPr>
              <a:tblGrid>
                <a:gridCol w="1773050"/>
                <a:gridCol w="1773050"/>
              </a:tblGrid>
              <a:tr h="439525">
                <a:tc>
                  <a:txBody>
                    <a:bodyPr/>
                    <a:lstStyle/>
                    <a:p>
                      <a:pPr indent="0" lvl="0" marL="0" rtl="0" algn="l">
                        <a:spcBef>
                          <a:spcPts val="0"/>
                        </a:spcBef>
                        <a:spcAft>
                          <a:spcPts val="0"/>
                        </a:spcAft>
                        <a:buNone/>
                      </a:pPr>
                      <a:r>
                        <a:rPr lang="en" sz="1200">
                          <a:solidFill>
                            <a:schemeClr val="dk1"/>
                          </a:solidFill>
                        </a:rPr>
                        <a:t>Batch size</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a:t>
                      </a:r>
                      <a:endParaRPr>
                        <a:solidFill>
                          <a:schemeClr val="lt1"/>
                        </a:solidFill>
                      </a:endParaRPr>
                    </a:p>
                  </a:txBody>
                  <a:tcPr marT="91425" marB="91425" marR="91425" marL="91425"/>
                </a:tc>
              </a:tr>
              <a:tr h="638150">
                <a:tc>
                  <a:txBody>
                    <a:bodyPr/>
                    <a:lstStyle/>
                    <a:p>
                      <a:pPr indent="0" lvl="0" marL="0" rtl="0" algn="l">
                        <a:spcBef>
                          <a:spcPts val="0"/>
                        </a:spcBef>
                        <a:spcAft>
                          <a:spcPts val="0"/>
                        </a:spcAft>
                        <a:buNone/>
                      </a:pPr>
                      <a:r>
                        <a:rPr lang="en" sz="1200">
                          <a:solidFill>
                            <a:schemeClr val="dk1"/>
                          </a:solidFill>
                        </a:rPr>
                        <a:t>Number of Epochs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r>
              <a:tr h="439525">
                <a:tc>
                  <a:txBody>
                    <a:bodyPr/>
                    <a:lstStyle/>
                    <a:p>
                      <a:pPr indent="0" lvl="0" marL="0" rtl="0" algn="l">
                        <a:lnSpc>
                          <a:spcPct val="115000"/>
                        </a:lnSpc>
                        <a:spcBef>
                          <a:spcPts val="0"/>
                        </a:spcBef>
                        <a:spcAft>
                          <a:spcPts val="3000"/>
                        </a:spcAft>
                        <a:buClr>
                          <a:schemeClr val="dk2"/>
                        </a:buClr>
                        <a:buSzPts val="1100"/>
                        <a:buFont typeface="Arial"/>
                        <a:buNone/>
                      </a:pPr>
                      <a:r>
                        <a:rPr lang="en" sz="1200">
                          <a:solidFill>
                            <a:schemeClr val="dk1"/>
                          </a:solidFill>
                        </a:rPr>
                        <a:t>Learning rate</a:t>
                      </a:r>
                      <a:endParaRPr sz="1200">
                        <a:solidFill>
                          <a:schemeClr val="dk1"/>
                        </a:solidFill>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lt1"/>
                          </a:solidFill>
                        </a:rPr>
                        <a:t>0.0009</a:t>
                      </a:r>
                      <a:endParaRPr/>
                    </a:p>
                  </a:txBody>
                  <a:tcPr marT="91425" marB="91425" marR="91425" marL="91425"/>
                </a:tc>
              </a:tr>
              <a:tr h="439525">
                <a:tc>
                  <a:txBody>
                    <a:bodyPr/>
                    <a:lstStyle/>
                    <a:p>
                      <a:pPr indent="0" lvl="0" marL="0" rtl="0" algn="l">
                        <a:lnSpc>
                          <a:spcPct val="115000"/>
                        </a:lnSpc>
                        <a:spcBef>
                          <a:spcPts val="0"/>
                        </a:spcBef>
                        <a:spcAft>
                          <a:spcPts val="3000"/>
                        </a:spcAft>
                        <a:buClr>
                          <a:schemeClr val="dk2"/>
                        </a:buClr>
                        <a:buSzPts val="1100"/>
                        <a:buFont typeface="Arial"/>
                        <a:buNone/>
                      </a:pPr>
                      <a:r>
                        <a:rPr lang="en" sz="1200">
                          <a:solidFill>
                            <a:schemeClr val="dk1"/>
                          </a:solidFill>
                        </a:rPr>
                        <a:t>Weight decay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0.001-0.005</a:t>
                      </a:r>
                      <a:endParaRPr>
                        <a:solidFill>
                          <a:schemeClr val="lt1"/>
                        </a:solidFill>
                      </a:endParaRPr>
                    </a:p>
                  </a:txBody>
                  <a:tcPr marT="91425" marB="91425" marR="91425" marL="91425"/>
                </a:tc>
              </a:tr>
            </a:tbl>
          </a:graphicData>
        </a:graphic>
      </p:graphicFrame>
      <p:sp>
        <p:nvSpPr>
          <p:cNvPr id="175" name="Google Shape;175;p27"/>
          <p:cNvSpPr txBox="1"/>
          <p:nvPr/>
        </p:nvSpPr>
        <p:spPr>
          <a:xfrm>
            <a:off x="283100" y="13248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chemeClr val="dk1"/>
                </a:solidFill>
              </a:rPr>
              <a:t>Optimizer</a:t>
            </a:r>
            <a:endParaRPr b="1" sz="1700" u="sng">
              <a:solidFill>
                <a:schemeClr val="dk1"/>
              </a:solidFill>
            </a:endParaRPr>
          </a:p>
        </p:txBody>
      </p:sp>
      <p:sp>
        <p:nvSpPr>
          <p:cNvPr id="176" name="Google Shape;176;p27"/>
          <p:cNvSpPr txBox="1"/>
          <p:nvPr/>
        </p:nvSpPr>
        <p:spPr>
          <a:xfrm>
            <a:off x="5179350" y="13248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chemeClr val="dk1"/>
                </a:solidFill>
              </a:rPr>
              <a:t>Final run parameters</a:t>
            </a:r>
            <a:endParaRPr b="1" sz="1700" u="sng">
              <a:solidFill>
                <a:schemeClr val="dk1"/>
              </a:solidFill>
            </a:endParaRPr>
          </a:p>
        </p:txBody>
      </p:sp>
      <p:pic>
        <p:nvPicPr>
          <p:cNvPr id="177" name="Google Shape;177;p27"/>
          <p:cNvPicPr preferRelativeResize="0"/>
          <p:nvPr/>
        </p:nvPicPr>
        <p:blipFill>
          <a:blip r:embed="rId4">
            <a:alphaModFix/>
          </a:blip>
          <a:stretch>
            <a:fillRect/>
          </a:stretch>
        </p:blipFill>
        <p:spPr>
          <a:xfrm>
            <a:off x="2448673" y="3664925"/>
            <a:ext cx="2450601" cy="127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283100" y="30510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rPr>
              <a:t>Weighted AUC</a:t>
            </a:r>
            <a:endParaRPr u="sng">
              <a:solidFill>
                <a:schemeClr val="dk1"/>
              </a:solidFill>
            </a:endParaRPr>
          </a:p>
        </p:txBody>
      </p:sp>
      <p:sp>
        <p:nvSpPr>
          <p:cNvPr id="183" name="Google Shape;183;p28"/>
          <p:cNvSpPr txBox="1"/>
          <p:nvPr/>
        </p:nvSpPr>
        <p:spPr>
          <a:xfrm>
            <a:off x="244225" y="1324800"/>
            <a:ext cx="3959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F</a:t>
            </a:r>
            <a:r>
              <a:rPr lang="en">
                <a:solidFill>
                  <a:schemeClr val="lt1"/>
                </a:solidFill>
              </a:rPr>
              <a:t>ocus on reliable detection with an emphasis on low false-alarm rate, submissions are evaluated on the weighted AUC. To calculate the weighted AUC, each region of the ROC curve is weighted.</a:t>
            </a:r>
            <a:endParaRPr>
              <a:solidFill>
                <a:schemeClr val="lt1"/>
              </a:solidFill>
            </a:endParaRPr>
          </a:p>
        </p:txBody>
      </p:sp>
      <p:sp>
        <p:nvSpPr>
          <p:cNvPr id="184" name="Google Shape;184;p28"/>
          <p:cNvSpPr txBox="1"/>
          <p:nvPr/>
        </p:nvSpPr>
        <p:spPr>
          <a:xfrm>
            <a:off x="244225" y="2451025"/>
            <a:ext cx="432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In our case t</a:t>
            </a:r>
            <a:r>
              <a:rPr lang="en">
                <a:solidFill>
                  <a:schemeClr val="lt1"/>
                </a:solidFill>
              </a:rPr>
              <a:t>he area between the true positive rate of 0 and 0.4 is weighted 2X, the area between 0.4 and 1 is now weighed (1X). The total area is normalized by the sum of weights such that the final weighted AUC is between 0 and 1.</a:t>
            </a:r>
            <a:endParaRPr>
              <a:solidFill>
                <a:schemeClr val="lt1"/>
              </a:solidFill>
            </a:endParaRPr>
          </a:p>
        </p:txBody>
      </p:sp>
      <p:pic>
        <p:nvPicPr>
          <p:cNvPr id="185" name="Google Shape;185;p28"/>
          <p:cNvPicPr preferRelativeResize="0"/>
          <p:nvPr/>
        </p:nvPicPr>
        <p:blipFill>
          <a:blip r:embed="rId3">
            <a:alphaModFix/>
          </a:blip>
          <a:stretch>
            <a:fillRect/>
          </a:stretch>
        </p:blipFill>
        <p:spPr>
          <a:xfrm>
            <a:off x="4985075" y="2279425"/>
            <a:ext cx="3784775" cy="2525024"/>
          </a:xfrm>
          <a:prstGeom prst="rect">
            <a:avLst/>
          </a:prstGeom>
          <a:noFill/>
          <a:ln>
            <a:noFill/>
          </a:ln>
        </p:spPr>
      </p:pic>
      <p:pic>
        <p:nvPicPr>
          <p:cNvPr id="186" name="Google Shape;186;p28"/>
          <p:cNvPicPr preferRelativeResize="0"/>
          <p:nvPr/>
        </p:nvPicPr>
        <p:blipFill>
          <a:blip r:embed="rId4">
            <a:alphaModFix/>
          </a:blip>
          <a:stretch>
            <a:fillRect/>
          </a:stretch>
        </p:blipFill>
        <p:spPr>
          <a:xfrm>
            <a:off x="5491325" y="199825"/>
            <a:ext cx="2619875" cy="1912649"/>
          </a:xfrm>
          <a:prstGeom prst="rect">
            <a:avLst/>
          </a:prstGeom>
          <a:noFill/>
          <a:ln>
            <a:noFill/>
          </a:ln>
        </p:spPr>
      </p:pic>
      <p:pic>
        <p:nvPicPr>
          <p:cNvPr descr="Piece of duct tape sticking a note to the slide" id="187" name="Google Shape;187;p28"/>
          <p:cNvPicPr preferRelativeResize="0"/>
          <p:nvPr/>
        </p:nvPicPr>
        <p:blipFill rotWithShape="1">
          <a:blip r:embed="rId5">
            <a:alphaModFix/>
          </a:blip>
          <a:srcRect b="10011" l="9244" r="2118" t="5926"/>
          <a:stretch/>
        </p:blipFill>
        <p:spPr>
          <a:xfrm rot="154828">
            <a:off x="6112325" y="90389"/>
            <a:ext cx="1179901" cy="388598"/>
          </a:xfrm>
          <a:prstGeom prst="rect">
            <a:avLst/>
          </a:prstGeom>
          <a:noFill/>
          <a:ln>
            <a:noFill/>
          </a:ln>
        </p:spPr>
      </p:pic>
      <p:sp>
        <p:nvSpPr>
          <p:cNvPr id="188" name="Google Shape;188;p28"/>
          <p:cNvSpPr txBox="1"/>
          <p:nvPr/>
        </p:nvSpPr>
        <p:spPr>
          <a:xfrm>
            <a:off x="5632463" y="416550"/>
            <a:ext cx="2337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rPr>
              <a:t>The figure below illustrates the different areas. This example also shows that the submission #2 has the lowest AUC but is ranked first since it outperforms its competitors for low False Positive Rate (FPR). On the opposite, the submission #3 has the highest AUC but would have been ranked third.</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468100" y="245900"/>
            <a:ext cx="8397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700" u="sng">
                <a:solidFill>
                  <a:schemeClr val="dk1"/>
                </a:solidFill>
              </a:rPr>
              <a:t>TensorBoard and final score and summary loss</a:t>
            </a:r>
            <a:r>
              <a:rPr b="0" lang="en" sz="2700">
                <a:solidFill>
                  <a:schemeClr val="dk1"/>
                </a:solidFill>
              </a:rPr>
              <a:t> </a:t>
            </a:r>
            <a:r>
              <a:rPr b="0" lang="en" sz="2700">
                <a:solidFill>
                  <a:schemeClr val="dk1"/>
                </a:solidFill>
              </a:rPr>
              <a:t> </a:t>
            </a:r>
            <a:endParaRPr sz="5200">
              <a:solidFill>
                <a:schemeClr val="dk1"/>
              </a:solidFill>
            </a:endParaRPr>
          </a:p>
        </p:txBody>
      </p:sp>
      <p:pic>
        <p:nvPicPr>
          <p:cNvPr id="194" name="Google Shape;194;p29"/>
          <p:cNvPicPr preferRelativeResize="0"/>
          <p:nvPr/>
        </p:nvPicPr>
        <p:blipFill>
          <a:blip r:embed="rId3">
            <a:alphaModFix/>
          </a:blip>
          <a:stretch>
            <a:fillRect/>
          </a:stretch>
        </p:blipFill>
        <p:spPr>
          <a:xfrm>
            <a:off x="32525" y="870275"/>
            <a:ext cx="9055549" cy="415700"/>
          </a:xfrm>
          <a:prstGeom prst="rect">
            <a:avLst/>
          </a:prstGeom>
          <a:noFill/>
          <a:ln>
            <a:noFill/>
          </a:ln>
        </p:spPr>
      </p:pic>
      <p:pic>
        <p:nvPicPr>
          <p:cNvPr id="195" name="Google Shape;195;p29"/>
          <p:cNvPicPr preferRelativeResize="0"/>
          <p:nvPr/>
        </p:nvPicPr>
        <p:blipFill>
          <a:blip r:embed="rId4">
            <a:alphaModFix/>
          </a:blip>
          <a:stretch>
            <a:fillRect/>
          </a:stretch>
        </p:blipFill>
        <p:spPr>
          <a:xfrm>
            <a:off x="32525" y="1285975"/>
            <a:ext cx="4607726" cy="2795425"/>
          </a:xfrm>
          <a:prstGeom prst="rect">
            <a:avLst/>
          </a:prstGeom>
          <a:noFill/>
          <a:ln>
            <a:noFill/>
          </a:ln>
        </p:spPr>
      </p:pic>
      <p:pic>
        <p:nvPicPr>
          <p:cNvPr id="196" name="Google Shape;196;p29"/>
          <p:cNvPicPr preferRelativeResize="0"/>
          <p:nvPr/>
        </p:nvPicPr>
        <p:blipFill>
          <a:blip r:embed="rId5">
            <a:alphaModFix/>
          </a:blip>
          <a:stretch>
            <a:fillRect/>
          </a:stretch>
        </p:blipFill>
        <p:spPr>
          <a:xfrm>
            <a:off x="4640250" y="1285975"/>
            <a:ext cx="4447825" cy="2795425"/>
          </a:xfrm>
          <a:prstGeom prst="rect">
            <a:avLst/>
          </a:prstGeom>
          <a:noFill/>
          <a:ln>
            <a:noFill/>
          </a:ln>
        </p:spPr>
      </p:pic>
      <p:pic>
        <p:nvPicPr>
          <p:cNvPr id="197" name="Google Shape;197;p29"/>
          <p:cNvPicPr preferRelativeResize="0"/>
          <p:nvPr/>
        </p:nvPicPr>
        <p:blipFill>
          <a:blip r:embed="rId6">
            <a:alphaModFix/>
          </a:blip>
          <a:stretch>
            <a:fillRect/>
          </a:stretch>
        </p:blipFill>
        <p:spPr>
          <a:xfrm>
            <a:off x="601300" y="4692650"/>
            <a:ext cx="5536624" cy="265850"/>
          </a:xfrm>
          <a:prstGeom prst="rect">
            <a:avLst/>
          </a:prstGeom>
          <a:noFill/>
          <a:ln>
            <a:noFill/>
          </a:ln>
        </p:spPr>
      </p:pic>
      <p:sp>
        <p:nvSpPr>
          <p:cNvPr id="198" name="Google Shape;198;p29"/>
          <p:cNvSpPr txBox="1"/>
          <p:nvPr/>
        </p:nvSpPr>
        <p:spPr>
          <a:xfrm>
            <a:off x="103600" y="4182325"/>
            <a:ext cx="2240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chemeClr val="dk1"/>
                </a:solidFill>
              </a:rPr>
              <a:t>Final score:</a:t>
            </a:r>
            <a:endParaRPr b="1" sz="1700" u="sng">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04" name="Google Shape;204;p30"/>
          <p:cNvSpPr txBox="1"/>
          <p:nvPr>
            <p:ph type="title"/>
          </p:nvPr>
        </p:nvSpPr>
        <p:spPr>
          <a:xfrm>
            <a:off x="297850" y="60875"/>
            <a:ext cx="8622300" cy="11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 to improve the score</a:t>
            </a:r>
            <a:endParaRPr>
              <a:solidFill>
                <a:schemeClr val="dk1"/>
              </a:solidFill>
            </a:endParaRPr>
          </a:p>
        </p:txBody>
      </p:sp>
      <p:pic>
        <p:nvPicPr>
          <p:cNvPr id="205" name="Google Shape;205;p30"/>
          <p:cNvPicPr preferRelativeResize="0"/>
          <p:nvPr/>
        </p:nvPicPr>
        <p:blipFill>
          <a:blip r:embed="rId4">
            <a:alphaModFix/>
          </a:blip>
          <a:stretch>
            <a:fillRect/>
          </a:stretch>
        </p:blipFill>
        <p:spPr>
          <a:xfrm>
            <a:off x="8007575" y="2800650"/>
            <a:ext cx="1095300" cy="959325"/>
          </a:xfrm>
          <a:prstGeom prst="rect">
            <a:avLst/>
          </a:prstGeom>
          <a:noFill/>
          <a:ln>
            <a:noFill/>
          </a:ln>
        </p:spPr>
      </p:pic>
      <p:sp>
        <p:nvSpPr>
          <p:cNvPr id="206" name="Google Shape;206;p30"/>
          <p:cNvSpPr txBox="1"/>
          <p:nvPr>
            <p:ph type="title"/>
          </p:nvPr>
        </p:nvSpPr>
        <p:spPr>
          <a:xfrm>
            <a:off x="260850" y="1006700"/>
            <a:ext cx="8622300" cy="40581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Open Sans"/>
              <a:buChar char="●"/>
            </a:pPr>
            <a:r>
              <a:rPr b="0" lang="en" sz="1700">
                <a:solidFill>
                  <a:schemeClr val="dk1"/>
                </a:solidFill>
                <a:latin typeface="Open Sans"/>
                <a:ea typeface="Open Sans"/>
                <a:cs typeface="Open Sans"/>
                <a:sym typeface="Open Sans"/>
              </a:rPr>
              <a:t>Using larger DataSet</a:t>
            </a:r>
            <a:r>
              <a:rPr b="0" lang="en" sz="1700">
                <a:latin typeface="Open Sans"/>
                <a:ea typeface="Open Sans"/>
                <a:cs typeface="Open Sans"/>
                <a:sym typeface="Open Sans"/>
              </a:rPr>
              <a:t>: From the test we did started with ~20K images DataSet with a score of ~0.68 and when we double the DataSet to ~40K we improve to 0.78, </a:t>
            </a:r>
            <a:r>
              <a:rPr b="0" lang="en" sz="1700">
                <a:latin typeface="Open Sans"/>
                <a:ea typeface="Open Sans"/>
                <a:cs typeface="Open Sans"/>
                <a:sym typeface="Open Sans"/>
              </a:rPr>
              <a:t>the</a:t>
            </a:r>
            <a:r>
              <a:rPr b="0" lang="en" sz="1700">
                <a:latin typeface="Open Sans"/>
                <a:ea typeface="Open Sans"/>
                <a:cs typeface="Open Sans"/>
                <a:sym typeface="Open Sans"/>
              </a:rPr>
              <a:t> whole Dataset is ~400K images any use in </a:t>
            </a:r>
            <a:r>
              <a:rPr b="0" lang="en" sz="1700">
                <a:latin typeface="Open Sans"/>
                <a:ea typeface="Open Sans"/>
                <a:cs typeface="Open Sans"/>
                <a:sym typeface="Open Sans"/>
              </a:rPr>
              <a:t>PySpark or cloud would have improve the result.</a:t>
            </a:r>
            <a:endParaRPr b="0" sz="1700">
              <a:latin typeface="Open Sans"/>
              <a:ea typeface="Open Sans"/>
              <a:cs typeface="Open Sans"/>
              <a:sym typeface="Open Sans"/>
            </a:endParaRPr>
          </a:p>
          <a:p>
            <a:pPr indent="0" lvl="0" marL="457200" rtl="0" algn="l">
              <a:lnSpc>
                <a:spcPct val="115000"/>
              </a:lnSpc>
              <a:spcBef>
                <a:spcPts val="0"/>
              </a:spcBef>
              <a:spcAft>
                <a:spcPts val="0"/>
              </a:spcAft>
              <a:buNone/>
            </a:pPr>
            <a:r>
              <a:t/>
            </a:r>
            <a:endParaRPr b="0" sz="1700">
              <a:latin typeface="Open Sans"/>
              <a:ea typeface="Open Sans"/>
              <a:cs typeface="Open Sans"/>
              <a:sym typeface="Open Sans"/>
            </a:endParaRPr>
          </a:p>
          <a:p>
            <a:pPr indent="-336550" lvl="0" marL="457200" rtl="0" algn="l">
              <a:lnSpc>
                <a:spcPct val="115000"/>
              </a:lnSpc>
              <a:spcBef>
                <a:spcPts val="0"/>
              </a:spcBef>
              <a:spcAft>
                <a:spcPts val="0"/>
              </a:spcAft>
              <a:buSzPts val="1700"/>
              <a:buFont typeface="Open Sans"/>
              <a:buChar char="●"/>
            </a:pPr>
            <a:r>
              <a:rPr b="0" lang="en" sz="1700">
                <a:solidFill>
                  <a:schemeClr val="dk1"/>
                </a:solidFill>
                <a:latin typeface="Open Sans"/>
                <a:ea typeface="Open Sans"/>
                <a:cs typeface="Open Sans"/>
                <a:sym typeface="Open Sans"/>
              </a:rPr>
              <a:t>Better GPU and GPU memory</a:t>
            </a:r>
            <a:r>
              <a:rPr b="0" lang="en" sz="1700">
                <a:latin typeface="Open Sans"/>
                <a:ea typeface="Open Sans"/>
                <a:cs typeface="Open Sans"/>
                <a:sym typeface="Open Sans"/>
              </a:rPr>
              <a:t> - because of the GPU we got we could not run more than 12 batch size (the CUDA collapse out of GPU memory) this would improve the runtime and make it so we can do more runs</a:t>
            </a:r>
            <a:endParaRPr b="0" sz="1700">
              <a:latin typeface="Open Sans"/>
              <a:ea typeface="Open Sans"/>
              <a:cs typeface="Open Sans"/>
              <a:sym typeface="Open Sans"/>
            </a:endParaRPr>
          </a:p>
          <a:p>
            <a:pPr indent="0" lvl="0" marL="457200" rtl="0" algn="l">
              <a:lnSpc>
                <a:spcPct val="115000"/>
              </a:lnSpc>
              <a:spcBef>
                <a:spcPts val="0"/>
              </a:spcBef>
              <a:spcAft>
                <a:spcPts val="0"/>
              </a:spcAft>
              <a:buNone/>
            </a:pPr>
            <a:r>
              <a:t/>
            </a:r>
            <a:endParaRPr b="0" sz="1700">
              <a:latin typeface="Open Sans"/>
              <a:ea typeface="Open Sans"/>
              <a:cs typeface="Open Sans"/>
              <a:sym typeface="Open Sans"/>
            </a:endParaRPr>
          </a:p>
          <a:p>
            <a:pPr indent="-336550" lvl="0" marL="457200" rtl="0" algn="l">
              <a:lnSpc>
                <a:spcPct val="115000"/>
              </a:lnSpc>
              <a:spcBef>
                <a:spcPts val="0"/>
              </a:spcBef>
              <a:spcAft>
                <a:spcPts val="0"/>
              </a:spcAft>
              <a:buSzPts val="1700"/>
              <a:buFont typeface="Open Sans"/>
              <a:buChar char="●"/>
            </a:pPr>
            <a:r>
              <a:rPr b="0" lang="en" sz="1700">
                <a:solidFill>
                  <a:schemeClr val="dk1"/>
                </a:solidFill>
                <a:latin typeface="Open Sans"/>
                <a:ea typeface="Open Sans"/>
                <a:cs typeface="Open Sans"/>
                <a:sym typeface="Open Sans"/>
              </a:rPr>
              <a:t>Train our own model</a:t>
            </a:r>
            <a:r>
              <a:rPr b="0" lang="en" sz="1700">
                <a:latin typeface="Open Sans"/>
                <a:ea typeface="Open Sans"/>
                <a:cs typeface="Open Sans"/>
                <a:sym typeface="Open Sans"/>
              </a:rPr>
              <a:t> - we used pre train EfficiantNet , what we wanted is to train the model by ourselves (maybe change to EfficiantNetV2) but this take time and computing power which we didn’t have (something like a 2 weeks to a month).</a:t>
            </a:r>
            <a:endParaRPr b="0" sz="1700">
              <a:latin typeface="Open Sans"/>
              <a:ea typeface="Open Sans"/>
              <a:cs typeface="Open Sans"/>
              <a:sym typeface="Open Sans"/>
            </a:endParaRPr>
          </a:p>
          <a:p>
            <a:pPr indent="0" lvl="0" marL="0" rtl="0" algn="l">
              <a:lnSpc>
                <a:spcPct val="115000"/>
              </a:lnSpc>
              <a:spcBef>
                <a:spcPts val="0"/>
              </a:spcBef>
              <a:spcAft>
                <a:spcPts val="0"/>
              </a:spcAft>
              <a:buNone/>
            </a:pPr>
            <a:r>
              <a:t/>
            </a:r>
            <a:endParaRPr b="0" sz="1800">
              <a:latin typeface="Open Sans"/>
              <a:ea typeface="Open Sans"/>
              <a:cs typeface="Open Sans"/>
              <a:sym typeface="Open Sans"/>
            </a:endParaRPr>
          </a:p>
          <a:p>
            <a:pPr indent="0" lvl="0" marL="0" rtl="0" algn="l">
              <a:lnSpc>
                <a:spcPct val="115000"/>
              </a:lnSpc>
              <a:spcBef>
                <a:spcPts val="0"/>
              </a:spcBef>
              <a:spcAft>
                <a:spcPts val="0"/>
              </a:spcAft>
              <a:buNone/>
            </a:pPr>
            <a:r>
              <a:t/>
            </a:r>
            <a:endParaRPr b="0"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b="0" sz="1800">
              <a:latin typeface="Open Sans"/>
              <a:ea typeface="Open Sans"/>
              <a:cs typeface="Open Sans"/>
              <a:sym typeface="Open Sans"/>
            </a:endParaRPr>
          </a:p>
          <a:p>
            <a:pPr indent="0" lvl="0" marL="457200" rtl="0" algn="l">
              <a:lnSpc>
                <a:spcPct val="115000"/>
              </a:lnSpc>
              <a:spcBef>
                <a:spcPts val="0"/>
              </a:spcBef>
              <a:spcAft>
                <a:spcPts val="0"/>
              </a:spcAft>
              <a:buNone/>
            </a:pPr>
            <a:r>
              <a:rPr b="0" lang="en" sz="1800">
                <a:latin typeface="Open Sans"/>
                <a:ea typeface="Open Sans"/>
                <a:cs typeface="Open Sans"/>
                <a:sym typeface="Open Sans"/>
              </a:rPr>
              <a:t> </a:t>
            </a:r>
            <a:r>
              <a:rPr b="0" lang="en" sz="1800">
                <a:latin typeface="Open Sans"/>
                <a:ea typeface="Open Sans"/>
                <a:cs typeface="Open Sans"/>
                <a:sym typeface="Open Sans"/>
              </a:rPr>
              <a:t>  </a:t>
            </a:r>
            <a:endParaRPr b="0" sz="1800">
              <a:latin typeface="Open Sans"/>
              <a:ea typeface="Open Sans"/>
              <a:cs typeface="Open Sans"/>
              <a:sym typeface="Open Sans"/>
            </a:endParaRPr>
          </a:p>
          <a:p>
            <a:pPr indent="0" lvl="0" marL="914400" rtl="0" algn="l">
              <a:lnSpc>
                <a:spcPct val="115000"/>
              </a:lnSpc>
              <a:spcBef>
                <a:spcPts val="0"/>
              </a:spcBef>
              <a:spcAft>
                <a:spcPts val="0"/>
              </a:spcAft>
              <a:buNone/>
            </a:pPr>
            <a:r>
              <a:t/>
            </a:r>
            <a:endParaRPr b="0" sz="1800">
              <a:latin typeface="Open Sans"/>
              <a:ea typeface="Open Sans"/>
              <a:cs typeface="Open Sans"/>
              <a:sym typeface="Open Sans"/>
            </a:endParaRPr>
          </a:p>
          <a:p>
            <a:pPr indent="0" lvl="0" marL="0" rtl="0" algn="l">
              <a:lnSpc>
                <a:spcPct val="115000"/>
              </a:lnSpc>
              <a:spcBef>
                <a:spcPts val="0"/>
              </a:spcBef>
              <a:spcAft>
                <a:spcPts val="0"/>
              </a:spcAft>
              <a:buNone/>
            </a:pPr>
            <a:r>
              <a:t/>
            </a:r>
            <a:endParaRPr b="0" sz="1800">
              <a:latin typeface="Open Sans"/>
              <a:ea typeface="Open Sans"/>
              <a:cs typeface="Open Sans"/>
              <a:sym typeface="Open Sans"/>
            </a:endParaRPr>
          </a:p>
          <a:p>
            <a:pPr indent="0" lvl="0" marL="0" rtl="0" algn="l">
              <a:lnSpc>
                <a:spcPct val="115000"/>
              </a:lnSpc>
              <a:spcBef>
                <a:spcPts val="0"/>
              </a:spcBef>
              <a:spcAft>
                <a:spcPts val="0"/>
              </a:spcAft>
              <a:buNone/>
            </a:pPr>
            <a:r>
              <a:rPr b="0" lang="en" sz="1800">
                <a:latin typeface="Open Sans"/>
                <a:ea typeface="Open Sans"/>
                <a:cs typeface="Open Sans"/>
                <a:sym typeface="Open Sans"/>
              </a:rPr>
              <a:t> </a:t>
            </a:r>
            <a:endParaRPr b="0" sz="1800">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a:buChar char="●"/>
            </a:pPr>
            <a:r>
              <a:t/>
            </a:r>
            <a:endParaRPr b="0" sz="1800">
              <a:latin typeface="Open Sans"/>
              <a:ea typeface="Open Sans"/>
              <a:cs typeface="Open Sans"/>
              <a:sym typeface="Open Sans"/>
            </a:endParaRPr>
          </a:p>
          <a:p>
            <a:pPr indent="0" lvl="0" marL="0" rtl="0" algn="l">
              <a:lnSpc>
                <a:spcPct val="115000"/>
              </a:lnSpc>
              <a:spcBef>
                <a:spcPts val="0"/>
              </a:spcBef>
              <a:spcAft>
                <a:spcPts val="0"/>
              </a:spcAft>
              <a:buNone/>
            </a:pPr>
            <a:r>
              <a:t/>
            </a:r>
            <a:endParaRPr b="0" sz="1800">
              <a:latin typeface="Open Sans"/>
              <a:ea typeface="Open Sans"/>
              <a:cs typeface="Open Sans"/>
              <a:sym typeface="Open Sans"/>
            </a:endParaRPr>
          </a:p>
          <a:p>
            <a:pPr indent="0" lvl="0" marL="0" rtl="0" algn="l">
              <a:spcBef>
                <a:spcPts val="0"/>
              </a:spcBef>
              <a:spcAft>
                <a:spcPts val="1000"/>
              </a:spcAft>
              <a:buNone/>
            </a:pPr>
            <a:r>
              <a:t/>
            </a:r>
            <a:endParaRPr b="0"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9" name="Google Shape;79;p14"/>
          <p:cNvPicPr preferRelativeResize="0"/>
          <p:nvPr/>
        </p:nvPicPr>
        <p:blipFill rotWithShape="1">
          <a:blip r:embed="rId4">
            <a:alphaModFix/>
          </a:blip>
          <a:srcRect b="10011" l="9244" r="2118" t="5926"/>
          <a:stretch/>
        </p:blipFill>
        <p:spPr>
          <a:xfrm rot="154828">
            <a:off x="3573000" y="46276"/>
            <a:ext cx="2072000" cy="736050"/>
          </a:xfrm>
          <a:prstGeom prst="rect">
            <a:avLst/>
          </a:prstGeom>
          <a:noFill/>
          <a:ln>
            <a:noFill/>
          </a:ln>
        </p:spPr>
      </p:pic>
      <p:sp>
        <p:nvSpPr>
          <p:cNvPr id="80" name="Google Shape;80;p14"/>
          <p:cNvSpPr txBox="1"/>
          <p:nvPr/>
        </p:nvSpPr>
        <p:spPr>
          <a:xfrm>
            <a:off x="2892550" y="8285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Intro</a:t>
            </a:r>
            <a:endParaRPr b="1" sz="3000">
              <a:solidFill>
                <a:schemeClr val="lt2"/>
              </a:solidFill>
              <a:latin typeface="Raleway"/>
              <a:ea typeface="Raleway"/>
              <a:cs typeface="Raleway"/>
              <a:sym typeface="Raleway"/>
            </a:endParaRPr>
          </a:p>
        </p:txBody>
      </p:sp>
      <p:sp>
        <p:nvSpPr>
          <p:cNvPr id="81" name="Google Shape;81;p14"/>
          <p:cNvSpPr txBox="1"/>
          <p:nvPr>
            <p:ph idx="4294967295" type="body"/>
          </p:nvPr>
        </p:nvSpPr>
        <p:spPr>
          <a:xfrm>
            <a:off x="2855550" y="1525501"/>
            <a:ext cx="3432900" cy="297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9900"/>
              </a:buClr>
              <a:buSzPts val="1400"/>
              <a:buFont typeface="Raleway"/>
              <a:buChar char="➔"/>
            </a:pPr>
            <a:r>
              <a:rPr b="1" lang="en" sz="1400">
                <a:solidFill>
                  <a:schemeClr val="dk1"/>
                </a:solidFill>
                <a:latin typeface="Raleway"/>
                <a:ea typeface="Raleway"/>
                <a:cs typeface="Raleway"/>
                <a:sym typeface="Raleway"/>
              </a:rPr>
              <a:t>Dataset</a:t>
            </a:r>
            <a:br>
              <a:rPr lang="en" sz="1400">
                <a:latin typeface="Raleway"/>
                <a:ea typeface="Raleway"/>
                <a:cs typeface="Raleway"/>
                <a:sym typeface="Raleway"/>
              </a:rPr>
            </a:br>
            <a:r>
              <a:rPr lang="en" sz="1200">
                <a:latin typeface="Raleway"/>
                <a:ea typeface="Raleway"/>
                <a:cs typeface="Raleway"/>
                <a:sym typeface="Raleway"/>
              </a:rPr>
              <a:t>Explanation</a:t>
            </a:r>
            <a:r>
              <a:rPr lang="en" sz="1200">
                <a:latin typeface="Raleway"/>
                <a:ea typeface="Raleway"/>
                <a:cs typeface="Raleway"/>
                <a:sym typeface="Raleway"/>
              </a:rPr>
              <a:t> </a:t>
            </a:r>
            <a:endParaRPr sz="1200">
              <a:latin typeface="Raleway"/>
              <a:ea typeface="Raleway"/>
              <a:cs typeface="Raleway"/>
              <a:sym typeface="Raleway"/>
            </a:endParaRPr>
          </a:p>
          <a:p>
            <a:pPr indent="-317500" lvl="0" marL="457200" rtl="0" algn="l">
              <a:spcBef>
                <a:spcPts val="1000"/>
              </a:spcBef>
              <a:spcAft>
                <a:spcPts val="0"/>
              </a:spcAft>
              <a:buClr>
                <a:srgbClr val="FF9900"/>
              </a:buClr>
              <a:buSzPts val="1400"/>
              <a:buFont typeface="Raleway"/>
              <a:buChar char="➔"/>
            </a:pPr>
            <a:r>
              <a:rPr b="1" lang="en" sz="1400">
                <a:solidFill>
                  <a:schemeClr val="dk1"/>
                </a:solidFill>
                <a:latin typeface="Raleway"/>
                <a:ea typeface="Raleway"/>
                <a:cs typeface="Raleway"/>
                <a:sym typeface="Raleway"/>
              </a:rPr>
              <a:t>Image processing and transformation  </a:t>
            </a:r>
            <a:br>
              <a:rPr lang="en" sz="1400">
                <a:latin typeface="Raleway"/>
                <a:ea typeface="Raleway"/>
                <a:cs typeface="Raleway"/>
                <a:sym typeface="Raleway"/>
              </a:rPr>
            </a:br>
            <a:r>
              <a:rPr lang="en" sz="1200">
                <a:latin typeface="Raleway"/>
                <a:ea typeface="Raleway"/>
                <a:cs typeface="Raleway"/>
                <a:sym typeface="Raleway"/>
              </a:rPr>
              <a:t>JPEG RGB and DCT</a:t>
            </a:r>
            <a:endParaRPr sz="1200">
              <a:latin typeface="Raleway"/>
              <a:ea typeface="Raleway"/>
              <a:cs typeface="Raleway"/>
              <a:sym typeface="Raleway"/>
            </a:endParaRPr>
          </a:p>
          <a:p>
            <a:pPr indent="-317500" lvl="0" marL="457200" rtl="0" algn="l">
              <a:spcBef>
                <a:spcPts val="1000"/>
              </a:spcBef>
              <a:spcAft>
                <a:spcPts val="0"/>
              </a:spcAft>
              <a:buClr>
                <a:srgbClr val="FF9900"/>
              </a:buClr>
              <a:buSzPts val="1400"/>
              <a:buFont typeface="Raleway"/>
              <a:buChar char="➔"/>
            </a:pPr>
            <a:r>
              <a:rPr b="1" lang="en" sz="1400">
                <a:solidFill>
                  <a:schemeClr val="dk1"/>
                </a:solidFill>
                <a:latin typeface="Raleway"/>
                <a:ea typeface="Raleway"/>
                <a:cs typeface="Raleway"/>
                <a:sym typeface="Raleway"/>
              </a:rPr>
              <a:t>Model </a:t>
            </a:r>
            <a:br>
              <a:rPr lang="en" sz="1400">
                <a:latin typeface="Raleway"/>
                <a:ea typeface="Raleway"/>
                <a:cs typeface="Raleway"/>
                <a:sym typeface="Raleway"/>
              </a:rPr>
            </a:br>
            <a:r>
              <a:rPr lang="en" sz="1200">
                <a:latin typeface="Raleway"/>
                <a:ea typeface="Raleway"/>
                <a:cs typeface="Raleway"/>
                <a:sym typeface="Raleway"/>
              </a:rPr>
              <a:t>EfficientNet , Optimizer,</a:t>
            </a:r>
            <a:endParaRPr sz="1200">
              <a:solidFill>
                <a:schemeClr val="dk2"/>
              </a:solidFill>
              <a:latin typeface="Raleway"/>
              <a:ea typeface="Raleway"/>
              <a:cs typeface="Raleway"/>
              <a:sym typeface="Raleway"/>
            </a:endParaRPr>
          </a:p>
          <a:p>
            <a:pPr indent="-317500" lvl="0" marL="457200" rtl="0" algn="l">
              <a:spcBef>
                <a:spcPts val="1000"/>
              </a:spcBef>
              <a:spcAft>
                <a:spcPts val="1000"/>
              </a:spcAft>
              <a:buClr>
                <a:srgbClr val="FF9900"/>
              </a:buClr>
              <a:buSzPts val="1400"/>
              <a:buFont typeface="Raleway"/>
              <a:buChar char="➔"/>
            </a:pPr>
            <a:r>
              <a:rPr b="1" lang="en" sz="1400">
                <a:solidFill>
                  <a:schemeClr val="dk1"/>
                </a:solidFill>
                <a:latin typeface="Raleway"/>
                <a:ea typeface="Raleway"/>
                <a:cs typeface="Raleway"/>
                <a:sym typeface="Raleway"/>
              </a:rPr>
              <a:t>Result </a:t>
            </a:r>
            <a:r>
              <a:rPr b="1" lang="en" sz="1400">
                <a:solidFill>
                  <a:schemeClr val="dk1"/>
                </a:solidFill>
                <a:latin typeface="Raleway"/>
                <a:ea typeface="Raleway"/>
                <a:cs typeface="Raleway"/>
                <a:sym typeface="Raleway"/>
              </a:rPr>
              <a:t> and ways to improve</a:t>
            </a:r>
            <a:br>
              <a:rPr lang="en" sz="1400">
                <a:latin typeface="Raleway"/>
                <a:ea typeface="Raleway"/>
                <a:cs typeface="Raleway"/>
                <a:sym typeface="Raleway"/>
              </a:rPr>
            </a:br>
            <a:r>
              <a:rPr lang="en" sz="1200">
                <a:latin typeface="Raleway"/>
                <a:ea typeface="Raleway"/>
                <a:cs typeface="Raleway"/>
                <a:sym typeface="Raleway"/>
              </a:rPr>
              <a:t>AUC, TensorBoard</a:t>
            </a:r>
            <a:endParaRPr sz="12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232350" y="1423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Steganography</a:t>
            </a:r>
            <a:endParaRPr sz="2400"/>
          </a:p>
        </p:txBody>
      </p:sp>
      <p:sp>
        <p:nvSpPr>
          <p:cNvPr id="87" name="Google Shape;87;p15"/>
          <p:cNvSpPr txBox="1"/>
          <p:nvPr>
            <p:ph idx="4294967295" type="title"/>
          </p:nvPr>
        </p:nvSpPr>
        <p:spPr>
          <a:xfrm>
            <a:off x="232350" y="1006125"/>
            <a:ext cx="8371500" cy="35544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2"/>
              </a:buClr>
              <a:buSzPts val="1100"/>
              <a:buFont typeface="Arial"/>
              <a:buNone/>
            </a:pPr>
            <a:r>
              <a:rPr b="0" lang="en" sz="1600">
                <a:latin typeface="Open Sans"/>
                <a:ea typeface="Open Sans"/>
                <a:cs typeface="Open Sans"/>
                <a:sym typeface="Open Sans"/>
              </a:rPr>
              <a:t>Steganography is the art of </a:t>
            </a:r>
            <a:r>
              <a:rPr i="1" lang="en" sz="1600">
                <a:latin typeface="Open Sans"/>
                <a:ea typeface="Open Sans"/>
                <a:cs typeface="Open Sans"/>
                <a:sym typeface="Open Sans"/>
              </a:rPr>
              <a:t>covert communication, in which the sender hides a message in innocuous-looking objects so that the existence of the message itself is not discovered.</a:t>
            </a:r>
            <a:endParaRPr i="1" sz="1600">
              <a:latin typeface="Open Sans"/>
              <a:ea typeface="Open Sans"/>
              <a:cs typeface="Open Sans"/>
              <a:sym typeface="Open Sans"/>
            </a:endParaRPr>
          </a:p>
          <a:p>
            <a:pPr indent="0" lvl="0" marL="0" rtl="0" algn="l">
              <a:lnSpc>
                <a:spcPct val="150000"/>
              </a:lnSpc>
              <a:spcBef>
                <a:spcPts val="1200"/>
              </a:spcBef>
              <a:spcAft>
                <a:spcPts val="0"/>
              </a:spcAft>
              <a:buClr>
                <a:schemeClr val="dk2"/>
              </a:buClr>
              <a:buSzPts val="1100"/>
              <a:buFont typeface="Arial"/>
              <a:buNone/>
            </a:pPr>
            <a:r>
              <a:rPr b="0" lang="en" sz="1600">
                <a:latin typeface="Open Sans"/>
                <a:ea typeface="Open Sans"/>
                <a:cs typeface="Open Sans"/>
                <a:sym typeface="Open Sans"/>
              </a:rPr>
              <a:t>In this context, an unaltered object used to hide a message is called a </a:t>
            </a:r>
            <a:r>
              <a:rPr i="1" lang="en" sz="1600">
                <a:latin typeface="Open Sans"/>
                <a:ea typeface="Open Sans"/>
                <a:cs typeface="Open Sans"/>
                <a:sym typeface="Open Sans"/>
              </a:rPr>
              <a:t>cover object</a:t>
            </a:r>
            <a:r>
              <a:rPr b="0" lang="en" sz="1600">
                <a:latin typeface="Open Sans"/>
                <a:ea typeface="Open Sans"/>
                <a:cs typeface="Open Sans"/>
                <a:sym typeface="Open Sans"/>
              </a:rPr>
              <a:t>, and an altered object in which a message is embedded using steganography methods is called a </a:t>
            </a:r>
            <a:r>
              <a:rPr i="1" lang="en" sz="1600">
                <a:latin typeface="Open Sans"/>
                <a:ea typeface="Open Sans"/>
                <a:cs typeface="Open Sans"/>
                <a:sym typeface="Open Sans"/>
              </a:rPr>
              <a:t>stego object</a:t>
            </a:r>
            <a:r>
              <a:rPr b="0" lang="en" sz="1600">
                <a:latin typeface="Open Sans"/>
                <a:ea typeface="Open Sans"/>
                <a:cs typeface="Open Sans"/>
                <a:sym typeface="Open Sans"/>
              </a:rPr>
              <a:t>. </a:t>
            </a:r>
            <a:endParaRPr b="0" sz="1600">
              <a:latin typeface="Open Sans"/>
              <a:ea typeface="Open Sans"/>
              <a:cs typeface="Open Sans"/>
              <a:sym typeface="Open Sans"/>
            </a:endParaRPr>
          </a:p>
          <a:p>
            <a:pPr indent="0" lvl="0" marL="0" rtl="0" algn="l">
              <a:lnSpc>
                <a:spcPct val="150000"/>
              </a:lnSpc>
              <a:spcBef>
                <a:spcPts val="1200"/>
              </a:spcBef>
              <a:spcAft>
                <a:spcPts val="0"/>
              </a:spcAft>
              <a:buClr>
                <a:schemeClr val="dk2"/>
              </a:buClr>
              <a:buSzPts val="1100"/>
              <a:buFont typeface="Arial"/>
              <a:buNone/>
            </a:pPr>
            <a:r>
              <a:rPr b="0" lang="en" sz="1600">
                <a:latin typeface="Open Sans"/>
                <a:ea typeface="Open Sans"/>
                <a:cs typeface="Open Sans"/>
                <a:sym typeface="Open Sans"/>
              </a:rPr>
              <a:t>The majority of modern steganography uses </a:t>
            </a:r>
            <a:r>
              <a:rPr i="1" lang="en" sz="1600">
                <a:latin typeface="Open Sans"/>
                <a:ea typeface="Open Sans"/>
                <a:cs typeface="Open Sans"/>
                <a:sym typeface="Open Sans"/>
              </a:rPr>
              <a:t>digital images as cover objects</a:t>
            </a:r>
            <a:r>
              <a:rPr b="0" lang="en" sz="1600">
                <a:latin typeface="Open Sans"/>
                <a:ea typeface="Open Sans"/>
                <a:cs typeface="Open Sans"/>
                <a:sym typeface="Open Sans"/>
              </a:rPr>
              <a:t> and embeds messages by modifying them so slightly that the human eye can barely see the difference.</a:t>
            </a:r>
            <a:endParaRPr b="0" sz="19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255975" y="0"/>
            <a:ext cx="8632049" cy="4855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Simple Steganography - LSB</a:t>
            </a:r>
            <a:endParaRPr>
              <a:solidFill>
                <a:schemeClr val="accent5"/>
              </a:solidFill>
            </a:endParaRPr>
          </a:p>
        </p:txBody>
      </p:sp>
      <p:pic>
        <p:nvPicPr>
          <p:cNvPr id="98" name="Google Shape;98;p17"/>
          <p:cNvPicPr preferRelativeResize="0"/>
          <p:nvPr/>
        </p:nvPicPr>
        <p:blipFill>
          <a:blip r:embed="rId3">
            <a:alphaModFix/>
          </a:blip>
          <a:stretch>
            <a:fillRect/>
          </a:stretch>
        </p:blipFill>
        <p:spPr>
          <a:xfrm>
            <a:off x="152400" y="1203575"/>
            <a:ext cx="5050033" cy="3787524"/>
          </a:xfrm>
          <a:prstGeom prst="rect">
            <a:avLst/>
          </a:prstGeom>
          <a:noFill/>
          <a:ln>
            <a:noFill/>
          </a:ln>
        </p:spPr>
      </p:pic>
      <p:pic>
        <p:nvPicPr>
          <p:cNvPr id="99" name="Google Shape;99;p17"/>
          <p:cNvPicPr preferRelativeResize="0"/>
          <p:nvPr/>
        </p:nvPicPr>
        <p:blipFill>
          <a:blip r:embed="rId4">
            <a:alphaModFix/>
          </a:blip>
          <a:stretch>
            <a:fillRect/>
          </a:stretch>
        </p:blipFill>
        <p:spPr>
          <a:xfrm>
            <a:off x="5456125" y="3394525"/>
            <a:ext cx="3709951" cy="174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56200" y="334700"/>
            <a:ext cx="8631600" cy="10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ALASKA2 Image Dataset</a:t>
            </a:r>
            <a:endParaRPr>
              <a:solidFill>
                <a:schemeClr val="accent5"/>
              </a:solidFill>
            </a:endParaRPr>
          </a:p>
        </p:txBody>
      </p:sp>
      <p:sp>
        <p:nvSpPr>
          <p:cNvPr id="105" name="Google Shape;105;p18"/>
          <p:cNvSpPr txBox="1"/>
          <p:nvPr/>
        </p:nvSpPr>
        <p:spPr>
          <a:xfrm>
            <a:off x="394100" y="1231800"/>
            <a:ext cx="8520600" cy="36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200">
                <a:solidFill>
                  <a:srgbClr val="FF9900"/>
                </a:solidFill>
                <a:latin typeface="Open Sans"/>
                <a:ea typeface="Open Sans"/>
                <a:cs typeface="Open Sans"/>
                <a:sym typeface="Open Sans"/>
              </a:rPr>
              <a:t>Goal: </a:t>
            </a:r>
            <a:endParaRPr b="1" i="1" sz="1200">
              <a:solidFill>
                <a:srgbClr val="FF9900"/>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200">
                <a:solidFill>
                  <a:srgbClr val="FF9900"/>
                </a:solidFill>
                <a:latin typeface="Open Sans"/>
                <a:ea typeface="Open Sans"/>
                <a:cs typeface="Open Sans"/>
                <a:sym typeface="Open Sans"/>
              </a:rPr>
              <a:t>Determine which of the images in the test set have hidden messages embedded (Multiclass classification)</a:t>
            </a:r>
            <a:endParaRPr sz="1200">
              <a:solidFill>
                <a:srgbClr val="FF9900"/>
              </a:solidFill>
              <a:latin typeface="Open Sans"/>
              <a:ea typeface="Open Sans"/>
              <a:cs typeface="Open Sans"/>
              <a:sym typeface="Open Sans"/>
            </a:endParaRPr>
          </a:p>
          <a:p>
            <a:pPr indent="0" lvl="0" marL="0" rtl="0" algn="l">
              <a:lnSpc>
                <a:spcPct val="115000"/>
              </a:lnSpc>
              <a:spcBef>
                <a:spcPts val="1200"/>
              </a:spcBef>
              <a:spcAft>
                <a:spcPts val="0"/>
              </a:spcAft>
              <a:buNone/>
            </a:pPr>
            <a:r>
              <a:rPr b="1" i="1" lang="en" sz="1200">
                <a:solidFill>
                  <a:srgbClr val="FF9900"/>
                </a:solidFill>
                <a:latin typeface="Open Sans"/>
                <a:ea typeface="Open Sans"/>
                <a:cs typeface="Open Sans"/>
                <a:sym typeface="Open Sans"/>
              </a:rPr>
              <a:t>Dataset:</a:t>
            </a:r>
            <a:endParaRPr b="1" i="1" sz="1200">
              <a:solidFill>
                <a:srgbClr val="FF9900"/>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200">
                <a:solidFill>
                  <a:srgbClr val="FF9900"/>
                </a:solidFill>
                <a:latin typeface="Open Sans"/>
                <a:ea typeface="Open Sans"/>
                <a:cs typeface="Open Sans"/>
                <a:sym typeface="Open Sans"/>
              </a:rPr>
              <a:t>JPEG compressed images datasets: </a:t>
            </a:r>
            <a:endParaRPr sz="1200">
              <a:solidFill>
                <a:srgbClr val="FF9900"/>
              </a:solidFill>
              <a:latin typeface="Open Sans"/>
              <a:ea typeface="Open Sans"/>
              <a:cs typeface="Open Sans"/>
              <a:sym typeface="Open Sans"/>
            </a:endParaRPr>
          </a:p>
          <a:p>
            <a:pPr indent="-304800" lvl="0" marL="457200" rtl="0" algn="l">
              <a:lnSpc>
                <a:spcPct val="115000"/>
              </a:lnSpc>
              <a:spcBef>
                <a:spcPts val="1200"/>
              </a:spcBef>
              <a:spcAft>
                <a:spcPts val="0"/>
              </a:spcAft>
              <a:buClr>
                <a:srgbClr val="FF9900"/>
              </a:buClr>
              <a:buSzPts val="1200"/>
              <a:buFont typeface="Open Sans"/>
              <a:buChar char="-"/>
            </a:pPr>
            <a:r>
              <a:rPr lang="en" sz="1200">
                <a:solidFill>
                  <a:srgbClr val="FF9900"/>
                </a:solidFill>
                <a:latin typeface="Open Sans"/>
                <a:ea typeface="Open Sans"/>
                <a:cs typeface="Open Sans"/>
                <a:sym typeface="Open Sans"/>
              </a:rPr>
              <a:t>Unaltered images ("Cover" image) - </a:t>
            </a:r>
            <a:r>
              <a:rPr lang="en" sz="1200">
                <a:solidFill>
                  <a:srgbClr val="FF9900"/>
                </a:solidFill>
                <a:latin typeface="Open Sans"/>
                <a:ea typeface="Open Sans"/>
                <a:cs typeface="Open Sans"/>
                <a:sym typeface="Open Sans"/>
              </a:rPr>
              <a:t>75k examples</a:t>
            </a:r>
            <a:endParaRPr sz="1200">
              <a:solidFill>
                <a:srgbClr val="FF9900"/>
              </a:solidFill>
              <a:latin typeface="Open Sans"/>
              <a:ea typeface="Open Sans"/>
              <a:cs typeface="Open Sans"/>
              <a:sym typeface="Open Sans"/>
            </a:endParaRPr>
          </a:p>
          <a:p>
            <a:pPr indent="-304800" lvl="0" marL="457200" rtl="0" algn="l">
              <a:lnSpc>
                <a:spcPct val="115000"/>
              </a:lnSpc>
              <a:spcBef>
                <a:spcPts val="0"/>
              </a:spcBef>
              <a:spcAft>
                <a:spcPts val="0"/>
              </a:spcAft>
              <a:buClr>
                <a:srgbClr val="FF9900"/>
              </a:buClr>
              <a:buSzPts val="1200"/>
              <a:buFont typeface="Open Sans"/>
              <a:buChar char="-"/>
            </a:pPr>
            <a:r>
              <a:rPr lang="en" sz="1200">
                <a:solidFill>
                  <a:srgbClr val="FF9900"/>
                </a:solidFill>
                <a:latin typeface="Open Sans"/>
                <a:ea typeface="Open Sans"/>
                <a:cs typeface="Open Sans"/>
                <a:sym typeface="Open Sans"/>
              </a:rPr>
              <a:t>Corresponding examples in which information has been hidden using one of three steganography algorithms (JMiPOD, JUNIWARD, UERD). </a:t>
            </a:r>
            <a:endParaRPr sz="1200">
              <a:solidFill>
                <a:srgbClr val="FF9900"/>
              </a:solidFill>
              <a:latin typeface="Open Sans"/>
              <a:ea typeface="Open Sans"/>
              <a:cs typeface="Open Sans"/>
              <a:sym typeface="Open Sans"/>
            </a:endParaRPr>
          </a:p>
          <a:p>
            <a:pPr indent="-304800" lvl="0" marL="457200" rtl="0" algn="l">
              <a:lnSpc>
                <a:spcPct val="115000"/>
              </a:lnSpc>
              <a:spcBef>
                <a:spcPts val="0"/>
              </a:spcBef>
              <a:spcAft>
                <a:spcPts val="0"/>
              </a:spcAft>
              <a:buClr>
                <a:srgbClr val="FF9900"/>
              </a:buClr>
              <a:buSzPts val="1200"/>
              <a:buFont typeface="Open Sans"/>
              <a:buChar char="-"/>
            </a:pPr>
            <a:r>
              <a:rPr lang="en" sz="1200">
                <a:solidFill>
                  <a:srgbClr val="FF9900"/>
                </a:solidFill>
                <a:latin typeface="Open Sans"/>
                <a:ea typeface="Open Sans"/>
                <a:cs typeface="Open Sans"/>
                <a:sym typeface="Open Sans"/>
              </a:rPr>
              <a:t>75k examples of each embedding algorithm.</a:t>
            </a:r>
            <a:endParaRPr sz="1200">
              <a:solidFill>
                <a:srgbClr val="FF99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rgbClr val="FF9900"/>
                </a:solidFill>
                <a:latin typeface="Open Sans"/>
                <a:ea typeface="Open Sans"/>
                <a:cs typeface="Open Sans"/>
                <a:sym typeface="Open Sans"/>
              </a:rPr>
              <a:t>Data can be hidden within images using 3 main algorithms - </a:t>
            </a:r>
            <a:endParaRPr sz="1200">
              <a:solidFill>
                <a:srgbClr val="FF9900"/>
              </a:solidFill>
              <a:latin typeface="Open Sans"/>
              <a:ea typeface="Open Sans"/>
              <a:cs typeface="Open Sans"/>
              <a:sym typeface="Open Sans"/>
            </a:endParaRPr>
          </a:p>
          <a:p>
            <a:pPr indent="-304800" lvl="0" marL="457200" rtl="0" algn="l">
              <a:lnSpc>
                <a:spcPct val="115000"/>
              </a:lnSpc>
              <a:spcBef>
                <a:spcPts val="1200"/>
              </a:spcBef>
              <a:spcAft>
                <a:spcPts val="0"/>
              </a:spcAft>
              <a:buClr>
                <a:srgbClr val="FF9900"/>
              </a:buClr>
              <a:buSzPts val="1200"/>
              <a:buFont typeface="Open Sans"/>
              <a:buChar char="-"/>
            </a:pPr>
            <a:r>
              <a:rPr b="1" lang="en" sz="1200">
                <a:solidFill>
                  <a:srgbClr val="FF9900"/>
                </a:solidFill>
                <a:latin typeface="Open Sans"/>
                <a:ea typeface="Open Sans"/>
                <a:cs typeface="Open Sans"/>
                <a:sym typeface="Open Sans"/>
              </a:rPr>
              <a:t>JMiPOD</a:t>
            </a:r>
            <a:endParaRPr b="1" sz="1200">
              <a:solidFill>
                <a:srgbClr val="FF9900"/>
              </a:solidFill>
              <a:latin typeface="Open Sans"/>
              <a:ea typeface="Open Sans"/>
              <a:cs typeface="Open Sans"/>
              <a:sym typeface="Open Sans"/>
            </a:endParaRPr>
          </a:p>
          <a:p>
            <a:pPr indent="-304800" lvl="0" marL="457200" rtl="0" algn="l">
              <a:lnSpc>
                <a:spcPct val="115000"/>
              </a:lnSpc>
              <a:spcBef>
                <a:spcPts val="0"/>
              </a:spcBef>
              <a:spcAft>
                <a:spcPts val="0"/>
              </a:spcAft>
              <a:buClr>
                <a:srgbClr val="FF9900"/>
              </a:buClr>
              <a:buSzPts val="1200"/>
              <a:buChar char="-"/>
            </a:pPr>
            <a:r>
              <a:rPr b="1" lang="en" sz="1200">
                <a:solidFill>
                  <a:srgbClr val="FF9900"/>
                </a:solidFill>
                <a:latin typeface="Open Sans"/>
                <a:ea typeface="Open Sans"/>
                <a:cs typeface="Open Sans"/>
                <a:sym typeface="Open Sans"/>
              </a:rPr>
              <a:t>JUNIWARD </a:t>
            </a:r>
            <a:r>
              <a:rPr lang="en" sz="1200">
                <a:solidFill>
                  <a:srgbClr val="FF9900"/>
                </a:solidFill>
              </a:rPr>
              <a:t>- Universal Wavelet Relative Distortion</a:t>
            </a:r>
            <a:endParaRPr sz="1200">
              <a:solidFill>
                <a:srgbClr val="FF9900"/>
              </a:solidFill>
            </a:endParaRPr>
          </a:p>
          <a:p>
            <a:pPr indent="-304800" lvl="0" marL="457200" rtl="0" algn="l">
              <a:lnSpc>
                <a:spcPct val="115000"/>
              </a:lnSpc>
              <a:spcBef>
                <a:spcPts val="0"/>
              </a:spcBef>
              <a:spcAft>
                <a:spcPts val="0"/>
              </a:spcAft>
              <a:buClr>
                <a:srgbClr val="FF9900"/>
              </a:buClr>
              <a:buSzPts val="1200"/>
              <a:buChar char="-"/>
            </a:pPr>
            <a:r>
              <a:rPr b="1" lang="en" sz="1200">
                <a:solidFill>
                  <a:srgbClr val="FF9900"/>
                </a:solidFill>
                <a:latin typeface="Open Sans"/>
                <a:ea typeface="Open Sans"/>
                <a:cs typeface="Open Sans"/>
                <a:sym typeface="Open Sans"/>
              </a:rPr>
              <a:t>UERD</a:t>
            </a:r>
            <a:r>
              <a:rPr lang="en" sz="1200">
                <a:solidFill>
                  <a:srgbClr val="FF9900"/>
                </a:solidFill>
              </a:rPr>
              <a:t> - Uniform Embedding Revisited Distortion</a:t>
            </a:r>
            <a:endParaRPr sz="1200">
              <a:solidFill>
                <a:srgbClr val="FF9900"/>
              </a:solidFill>
            </a:endParaRPr>
          </a:p>
          <a:p>
            <a:pPr indent="0" lvl="0" marL="0" rtl="0" algn="l">
              <a:lnSpc>
                <a:spcPct val="115000"/>
              </a:lnSpc>
              <a:spcBef>
                <a:spcPts val="1200"/>
              </a:spcBef>
              <a:spcAft>
                <a:spcPts val="1200"/>
              </a:spcAft>
              <a:buNone/>
            </a:pPr>
            <a:r>
              <a:rPr lang="en" sz="1200">
                <a:solidFill>
                  <a:srgbClr val="FF9900"/>
                </a:solidFill>
                <a:latin typeface="Open Sans"/>
                <a:ea typeface="Open Sans"/>
                <a:cs typeface="Open Sans"/>
                <a:sym typeface="Open Sans"/>
              </a:rPr>
              <a:t>The images are all compressed with one of the three following JPEG quality factors: 95, 90 or 75. </a:t>
            </a:r>
            <a:endParaRPr sz="1200">
              <a:solidFill>
                <a:srgbClr val="FF99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109" name="Shape 109"/>
        <p:cNvGrpSpPr/>
        <p:nvPr/>
      </p:nvGrpSpPr>
      <p:grpSpPr>
        <a:xfrm>
          <a:off x="0" y="0"/>
          <a:ext cx="0" cy="0"/>
          <a:chOff x="0" y="0"/>
          <a:chExt cx="0" cy="0"/>
        </a:xfrm>
      </p:grpSpPr>
      <p:sp>
        <p:nvSpPr>
          <p:cNvPr id="110" name="Google Shape;110;p19"/>
          <p:cNvSpPr txBox="1"/>
          <p:nvPr>
            <p:ph type="title"/>
          </p:nvPr>
        </p:nvSpPr>
        <p:spPr>
          <a:xfrm>
            <a:off x="546000" y="5920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accent5"/>
                </a:solidFill>
              </a:rPr>
              <a:t>PyTorch Dataset</a:t>
            </a:r>
            <a:endParaRPr sz="3200">
              <a:solidFill>
                <a:schemeClr val="accent5"/>
              </a:solidFill>
            </a:endParaRPr>
          </a:p>
        </p:txBody>
      </p:sp>
      <p:sp>
        <p:nvSpPr>
          <p:cNvPr id="111" name="Google Shape;111;p19"/>
          <p:cNvSpPr txBox="1"/>
          <p:nvPr>
            <p:ph idx="1" type="body"/>
          </p:nvPr>
        </p:nvSpPr>
        <p:spPr>
          <a:xfrm>
            <a:off x="620362" y="1595801"/>
            <a:ext cx="6321600" cy="300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Sample Data: 37524 </a:t>
            </a:r>
            <a:endParaRPr sz="1600">
              <a:solidFill>
                <a:schemeClr val="lt1"/>
              </a:solidFill>
            </a:endParaRPr>
          </a:p>
          <a:p>
            <a:pPr indent="-311150" lvl="1" marL="914400" rtl="0" algn="l">
              <a:spcBef>
                <a:spcPts val="0"/>
              </a:spcBef>
              <a:spcAft>
                <a:spcPts val="0"/>
              </a:spcAft>
              <a:buClr>
                <a:schemeClr val="lt1"/>
              </a:buClr>
              <a:buSzPts val="1300"/>
              <a:buChar char="○"/>
            </a:pPr>
            <a:r>
              <a:rPr lang="en" sz="1300">
                <a:solidFill>
                  <a:schemeClr val="lt1"/>
                </a:solidFill>
              </a:rPr>
              <a:t>9381 from each group</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GroupKFold cross-validator, ensures that the same group is not represented in both validation and training sets.</a:t>
            </a:r>
            <a:endParaRPr sz="1600">
              <a:solidFill>
                <a:schemeClr val="lt1"/>
              </a:solidFill>
            </a:endParaRPr>
          </a:p>
          <a:p>
            <a:pPr indent="-355600" lvl="0" marL="457200" rtl="0" algn="l">
              <a:spcBef>
                <a:spcPts val="0"/>
              </a:spcBef>
              <a:spcAft>
                <a:spcPts val="0"/>
              </a:spcAft>
              <a:buClr>
                <a:schemeClr val="lt1"/>
              </a:buClr>
              <a:buSzPts val="2000"/>
              <a:buChar char="●"/>
            </a:pPr>
            <a:r>
              <a:rPr lang="en" sz="1600">
                <a:solidFill>
                  <a:schemeClr val="lt1"/>
                </a:solidFill>
              </a:rPr>
              <a:t>Multiclass classification  - </a:t>
            </a:r>
            <a:r>
              <a:rPr lang="en" sz="1600">
                <a:solidFill>
                  <a:schemeClr val="lt1"/>
                </a:solidFill>
                <a:latin typeface="Arial"/>
                <a:ea typeface="Arial"/>
                <a:cs typeface="Arial"/>
                <a:sym typeface="Arial"/>
              </a:rPr>
              <a:t>generated 4 different classes for the target label</a:t>
            </a:r>
            <a:endParaRPr sz="1600">
              <a:solidFill>
                <a:schemeClr val="lt1"/>
              </a:solidFill>
              <a:latin typeface="Arial"/>
              <a:ea typeface="Arial"/>
              <a:cs typeface="Arial"/>
              <a:sym typeface="Arial"/>
            </a:endParaRPr>
          </a:p>
          <a:p>
            <a:pPr indent="-355600" lvl="0" marL="457200" rtl="0" algn="l">
              <a:spcBef>
                <a:spcPts val="0"/>
              </a:spcBef>
              <a:spcAft>
                <a:spcPts val="0"/>
              </a:spcAft>
              <a:buClr>
                <a:schemeClr val="lt1"/>
              </a:buClr>
              <a:buSzPts val="2000"/>
              <a:buChar char="●"/>
            </a:pPr>
            <a:r>
              <a:rPr lang="en" sz="1600">
                <a:solidFill>
                  <a:schemeClr val="lt1"/>
                </a:solidFill>
                <a:latin typeface="Arial"/>
                <a:ea typeface="Arial"/>
                <a:cs typeface="Arial"/>
                <a:sym typeface="Arial"/>
              </a:rPr>
              <a:t>0 - cover (no stego), 1,2,3 - according to stego algo</a:t>
            </a:r>
            <a:endParaRPr sz="16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Implemented with onehot custom transformer</a:t>
            </a:r>
            <a:endParaRPr sz="16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Used Augmentation to define a transform to convert an image to a PyTorch Tensor.</a:t>
            </a:r>
            <a:endParaRPr sz="1600">
              <a:solidFill>
                <a:schemeClr val="lt1"/>
              </a:solidFill>
              <a:latin typeface="Arial"/>
              <a:ea typeface="Arial"/>
              <a:cs typeface="Arial"/>
              <a:sym typeface="Arial"/>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58275" y="-144725"/>
            <a:ext cx="3042600" cy="6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rPr>
              <a:t>Image processing</a:t>
            </a:r>
            <a:r>
              <a:rPr b="0" lang="en" sz="2400">
                <a:solidFill>
                  <a:schemeClr val="dk2"/>
                </a:solidFill>
              </a:rPr>
              <a:t> </a:t>
            </a:r>
            <a:endParaRPr b="0" sz="2400">
              <a:solidFill>
                <a:schemeClr val="dk2"/>
              </a:solidFill>
            </a:endParaRPr>
          </a:p>
        </p:txBody>
      </p:sp>
      <p:sp>
        <p:nvSpPr>
          <p:cNvPr id="117" name="Google Shape;117;p20"/>
          <p:cNvSpPr txBox="1"/>
          <p:nvPr/>
        </p:nvSpPr>
        <p:spPr>
          <a:xfrm>
            <a:off x="111925" y="436650"/>
            <a:ext cx="2522700" cy="606900"/>
          </a:xfrm>
          <a:prstGeom prst="rect">
            <a:avLst/>
          </a:prstGeom>
          <a:noFill/>
          <a:ln>
            <a:noFill/>
          </a:ln>
        </p:spPr>
        <p:txBody>
          <a:bodyPr anchorCtr="0" anchor="b" bIns="91425" lIns="91425" spcFirstLastPara="1" rIns="91425" wrap="square" tIns="91425">
            <a:normAutofit lnSpcReduction="10000"/>
          </a:bodyPr>
          <a:lstStyle/>
          <a:p>
            <a:pPr indent="0" lvl="0" marL="0" rtl="0" algn="l">
              <a:spcBef>
                <a:spcPts val="0"/>
              </a:spcBef>
              <a:spcAft>
                <a:spcPts val="0"/>
              </a:spcAft>
              <a:buNone/>
            </a:pPr>
            <a:r>
              <a:rPr lang="en" sz="2900">
                <a:solidFill>
                  <a:srgbClr val="000000"/>
                </a:solidFill>
                <a:latin typeface="Economica"/>
                <a:ea typeface="Economica"/>
                <a:cs typeface="Economica"/>
                <a:sym typeface="Economica"/>
              </a:rPr>
              <a:t>Introduction to JPEG</a:t>
            </a:r>
            <a:endParaRPr sz="2900">
              <a:solidFill>
                <a:srgbClr val="000000"/>
              </a:solidFill>
              <a:latin typeface="Economica"/>
              <a:ea typeface="Economica"/>
              <a:cs typeface="Economica"/>
              <a:sym typeface="Economica"/>
            </a:endParaRPr>
          </a:p>
        </p:txBody>
      </p:sp>
      <p:sp>
        <p:nvSpPr>
          <p:cNvPr id="118" name="Google Shape;118;p20"/>
          <p:cNvSpPr txBox="1"/>
          <p:nvPr/>
        </p:nvSpPr>
        <p:spPr>
          <a:xfrm>
            <a:off x="111925" y="1043550"/>
            <a:ext cx="414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JPEG is not a file format , it's a compressing algorithm for an image file to reduce its size, without losing a lot of information. Steps involved in compressing an image using JPEG image :</a:t>
            </a:r>
            <a:endParaRPr/>
          </a:p>
        </p:txBody>
      </p:sp>
      <p:pic>
        <p:nvPicPr>
          <p:cNvPr id="119" name="Google Shape;119;p20"/>
          <p:cNvPicPr preferRelativeResize="0"/>
          <p:nvPr/>
        </p:nvPicPr>
        <p:blipFill rotWithShape="1">
          <a:blip r:embed="rId3">
            <a:alphaModFix/>
          </a:blip>
          <a:srcRect b="0" l="0" r="0" t="0"/>
          <a:stretch/>
        </p:blipFill>
        <p:spPr>
          <a:xfrm>
            <a:off x="0" y="2290050"/>
            <a:ext cx="4425625" cy="2819400"/>
          </a:xfrm>
          <a:prstGeom prst="rect">
            <a:avLst/>
          </a:prstGeom>
          <a:noFill/>
          <a:ln>
            <a:noFill/>
          </a:ln>
        </p:spPr>
      </p:pic>
      <p:sp>
        <p:nvSpPr>
          <p:cNvPr id="120" name="Google Shape;120;p20"/>
          <p:cNvSpPr txBox="1"/>
          <p:nvPr/>
        </p:nvSpPr>
        <p:spPr>
          <a:xfrm>
            <a:off x="4906650" y="436650"/>
            <a:ext cx="3656100" cy="80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200"/>
              <a:buFont typeface="Arial"/>
              <a:buNone/>
            </a:pPr>
            <a:r>
              <a:rPr lang="en" sz="2400">
                <a:solidFill>
                  <a:schemeClr val="dk2"/>
                </a:solidFill>
                <a:latin typeface="Economica"/>
                <a:ea typeface="Economica"/>
                <a:cs typeface="Economica"/>
                <a:sym typeface="Economica"/>
              </a:rPr>
              <a:t>The Discrete Cosine Transform (DCT)</a:t>
            </a:r>
            <a:endParaRPr sz="2100">
              <a:solidFill>
                <a:schemeClr val="dk2"/>
              </a:solidFill>
              <a:latin typeface="Economica"/>
              <a:ea typeface="Economica"/>
              <a:cs typeface="Economica"/>
              <a:sym typeface="Economica"/>
            </a:endParaRPr>
          </a:p>
          <a:p>
            <a:pPr indent="0" lvl="0" marL="0" rtl="0" algn="l">
              <a:lnSpc>
                <a:spcPct val="90000"/>
              </a:lnSpc>
              <a:spcBef>
                <a:spcPts val="0"/>
              </a:spcBef>
              <a:spcAft>
                <a:spcPts val="0"/>
              </a:spcAft>
              <a:buSzPts val="358"/>
              <a:buNone/>
            </a:pPr>
            <a:r>
              <a:t/>
            </a:r>
            <a:endParaRPr sz="1242">
              <a:latin typeface="Economica"/>
              <a:ea typeface="Economica"/>
              <a:cs typeface="Economica"/>
              <a:sym typeface="Economica"/>
            </a:endParaRPr>
          </a:p>
        </p:txBody>
      </p:sp>
      <p:sp>
        <p:nvSpPr>
          <p:cNvPr id="121" name="Google Shape;121;p20"/>
          <p:cNvSpPr txBox="1"/>
          <p:nvPr/>
        </p:nvSpPr>
        <p:spPr>
          <a:xfrm>
            <a:off x="5099075" y="1274300"/>
            <a:ext cx="3656100" cy="2227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DCT is applied on the pixels of the color channels, using DCT coefficient.</a:t>
            </a:r>
            <a:endParaRPr sz="1300">
              <a:solidFill>
                <a:schemeClr val="dk2"/>
              </a:solidFill>
              <a:latin typeface="Open Sans"/>
              <a:ea typeface="Open Sans"/>
              <a:cs typeface="Open Sans"/>
              <a:sym typeface="Open Sans"/>
            </a:endParaRPr>
          </a:p>
          <a:p>
            <a:pPr indent="-311150" lvl="0" marL="457200" rtl="0" algn="l">
              <a:lnSpc>
                <a:spcPct val="115000"/>
              </a:lnSpc>
              <a:spcBef>
                <a:spcPts val="120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Convert from spatial domain to frequency domain</a:t>
            </a:r>
            <a:endParaRPr sz="1300">
              <a:solidFill>
                <a:schemeClr val="dk2"/>
              </a:solidFill>
              <a:latin typeface="Open Sans"/>
              <a:ea typeface="Open Sans"/>
              <a:cs typeface="Open Sans"/>
              <a:sym typeface="Open Sans"/>
            </a:endParaRPr>
          </a:p>
          <a:p>
            <a:pPr indent="-311150" lvl="0" marL="457200" rtl="0" algn="l">
              <a:lnSpc>
                <a:spcPct val="115000"/>
              </a:lnSpc>
              <a:spcBef>
                <a:spcPts val="120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Be able to separate what the eye can see from imperceptible</a:t>
            </a:r>
            <a:endParaRPr sz="1300">
              <a:solidFill>
                <a:schemeClr val="dk2"/>
              </a:solidFill>
              <a:latin typeface="Open Sans"/>
              <a:ea typeface="Open Sans"/>
              <a:cs typeface="Open Sans"/>
              <a:sym typeface="Open Sans"/>
            </a:endParaRPr>
          </a:p>
          <a:p>
            <a:pPr indent="-311150" lvl="0" marL="457200" rtl="0" algn="l">
              <a:lnSpc>
                <a:spcPct val="115000"/>
              </a:lnSpc>
              <a:spcBef>
                <a:spcPts val="1200"/>
              </a:spcBef>
              <a:spcAft>
                <a:spcPts val="0"/>
              </a:spcAft>
              <a:buClr>
                <a:schemeClr val="dk2"/>
              </a:buClr>
              <a:buSzPts val="1300"/>
              <a:buFont typeface="Open Sans"/>
              <a:buChar char="●"/>
            </a:pPr>
            <a:r>
              <a:t/>
            </a:r>
            <a:endParaRPr sz="1300">
              <a:solidFill>
                <a:schemeClr val="dk2"/>
              </a:solidFill>
              <a:latin typeface="Open Sans"/>
              <a:ea typeface="Open Sans"/>
              <a:cs typeface="Open Sans"/>
              <a:sym typeface="Open Sans"/>
            </a:endParaRPr>
          </a:p>
        </p:txBody>
      </p:sp>
      <p:pic>
        <p:nvPicPr>
          <p:cNvPr id="122" name="Google Shape;122;p20"/>
          <p:cNvPicPr preferRelativeResize="0"/>
          <p:nvPr/>
        </p:nvPicPr>
        <p:blipFill rotWithShape="1">
          <a:blip r:embed="rId4">
            <a:alphaModFix/>
          </a:blip>
          <a:srcRect b="0" l="0" r="0" t="0"/>
          <a:stretch/>
        </p:blipFill>
        <p:spPr>
          <a:xfrm>
            <a:off x="4796250" y="3204500"/>
            <a:ext cx="4089999" cy="163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sp>
        <p:nvSpPr>
          <p:cNvPr id="127" name="Google Shape;127;p2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DCT Coefficients </a:t>
            </a:r>
            <a:endParaRPr/>
          </a:p>
        </p:txBody>
      </p:sp>
      <p:sp>
        <p:nvSpPr>
          <p:cNvPr id="128" name="Google Shape;128;p21"/>
          <p:cNvSpPr txBox="1"/>
          <p:nvPr/>
        </p:nvSpPr>
        <p:spPr>
          <a:xfrm>
            <a:off x="300900" y="1231800"/>
            <a:ext cx="8509800" cy="51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i="1"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b="1" i="1"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b="1" i="1"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b="1" i="1" sz="1250">
              <a:solidFill>
                <a:schemeClr val="dk2"/>
              </a:solidFill>
              <a:latin typeface="Lora"/>
              <a:ea typeface="Lora"/>
              <a:cs typeface="Lora"/>
              <a:sym typeface="Lora"/>
            </a:endParaRPr>
          </a:p>
          <a:p>
            <a:pPr indent="0" lvl="0" marL="0" rtl="0" algn="l">
              <a:lnSpc>
                <a:spcPct val="115000"/>
              </a:lnSpc>
              <a:spcBef>
                <a:spcPts val="0"/>
              </a:spcBef>
              <a:spcAft>
                <a:spcPts val="0"/>
              </a:spcAft>
              <a:buNone/>
            </a:pPr>
            <a:r>
              <a:rPr b="1" i="1" lang="en" sz="1450">
                <a:solidFill>
                  <a:schemeClr val="dk2"/>
                </a:solidFill>
                <a:latin typeface="Lora"/>
                <a:ea typeface="Lora"/>
                <a:cs typeface="Lora"/>
                <a:sym typeface="Lora"/>
              </a:rPr>
              <a:t>Motive:</a:t>
            </a:r>
            <a:endParaRPr b="1" i="1" sz="145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450">
                <a:solidFill>
                  <a:schemeClr val="dk2"/>
                </a:solidFill>
                <a:latin typeface="Lora"/>
                <a:ea typeface="Lora"/>
                <a:cs typeface="Lora"/>
                <a:sym typeface="Lora"/>
              </a:rPr>
              <a:t>We wanted to lower the resolution of the image without hurting important elements in it.</a:t>
            </a:r>
            <a:endParaRPr sz="145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450">
                <a:solidFill>
                  <a:schemeClr val="dk2"/>
                </a:solidFill>
                <a:latin typeface="Lora"/>
                <a:ea typeface="Lora"/>
                <a:cs typeface="Lora"/>
                <a:sym typeface="Lora"/>
              </a:rPr>
              <a:t>Convert RGB to DCT coefficients and use them for the model.</a:t>
            </a:r>
            <a:endParaRPr sz="145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450">
              <a:solidFill>
                <a:schemeClr val="dk2"/>
              </a:solidFill>
              <a:latin typeface="Lora"/>
              <a:ea typeface="Lora"/>
              <a:cs typeface="Lora"/>
              <a:sym typeface="Lora"/>
            </a:endParaRPr>
          </a:p>
          <a:p>
            <a:pPr indent="-320675" lvl="0" marL="457200" rtl="0" algn="l">
              <a:lnSpc>
                <a:spcPct val="115000"/>
              </a:lnSpc>
              <a:spcBef>
                <a:spcPts val="0"/>
              </a:spcBef>
              <a:spcAft>
                <a:spcPts val="0"/>
              </a:spcAft>
              <a:buClr>
                <a:schemeClr val="dk2"/>
              </a:buClr>
              <a:buSzPts val="1450"/>
              <a:buFont typeface="Lora"/>
              <a:buChar char="●"/>
            </a:pPr>
            <a:r>
              <a:rPr lang="en" sz="1450">
                <a:solidFill>
                  <a:schemeClr val="dk2"/>
                </a:solidFill>
                <a:latin typeface="Lora"/>
                <a:ea typeface="Lora"/>
                <a:cs typeface="Lora"/>
                <a:sym typeface="Lora"/>
              </a:rPr>
              <a:t>The human eye has difficulty identifying details that are very close together.</a:t>
            </a:r>
            <a:endParaRPr sz="1450">
              <a:solidFill>
                <a:schemeClr val="dk2"/>
              </a:solidFill>
              <a:latin typeface="Lora"/>
              <a:ea typeface="Lora"/>
              <a:cs typeface="Lora"/>
              <a:sym typeface="Lora"/>
            </a:endParaRPr>
          </a:p>
          <a:p>
            <a:pPr indent="-320675" lvl="0" marL="457200" rtl="0" algn="l">
              <a:lnSpc>
                <a:spcPct val="115000"/>
              </a:lnSpc>
              <a:spcBef>
                <a:spcPts val="0"/>
              </a:spcBef>
              <a:spcAft>
                <a:spcPts val="0"/>
              </a:spcAft>
              <a:buClr>
                <a:schemeClr val="dk2"/>
              </a:buClr>
              <a:buSzPts val="1450"/>
              <a:buFont typeface="Lora"/>
              <a:buChar char="●"/>
            </a:pPr>
            <a:r>
              <a:rPr lang="en" sz="1450">
                <a:solidFill>
                  <a:schemeClr val="dk2"/>
                </a:solidFill>
                <a:latin typeface="Lora"/>
                <a:ea typeface="Lora"/>
                <a:cs typeface="Lora"/>
                <a:sym typeface="Lora"/>
              </a:rPr>
              <a:t>Such details can be discarded without apparent loss of quality - </a:t>
            </a:r>
            <a:r>
              <a:rPr lang="en" sz="1450">
                <a:solidFill>
                  <a:schemeClr val="dk2"/>
                </a:solidFill>
                <a:latin typeface="Lora"/>
                <a:ea typeface="Lora"/>
                <a:cs typeface="Lora"/>
                <a:sym typeface="Lora"/>
              </a:rPr>
              <a:t>DCT helps identify what to throw away.</a:t>
            </a:r>
            <a:endParaRPr sz="1450">
              <a:solidFill>
                <a:schemeClr val="dk2"/>
              </a:solidFill>
              <a:latin typeface="Lora"/>
              <a:ea typeface="Lora"/>
              <a:cs typeface="Lora"/>
              <a:sym typeface="Lora"/>
            </a:endParaRPr>
          </a:p>
          <a:p>
            <a:pPr indent="-320675" lvl="0" marL="457200" rtl="0" algn="l">
              <a:lnSpc>
                <a:spcPct val="115000"/>
              </a:lnSpc>
              <a:spcBef>
                <a:spcPts val="0"/>
              </a:spcBef>
              <a:spcAft>
                <a:spcPts val="0"/>
              </a:spcAft>
              <a:buClr>
                <a:schemeClr val="dk2"/>
              </a:buClr>
              <a:buSzPts val="1450"/>
              <a:buFont typeface="Lora"/>
              <a:buChar char="●"/>
            </a:pPr>
            <a:r>
              <a:rPr lang="en" sz="1450">
                <a:solidFill>
                  <a:schemeClr val="dk2"/>
                </a:solidFill>
                <a:latin typeface="Lora"/>
                <a:ea typeface="Lora"/>
                <a:cs typeface="Lora"/>
                <a:sym typeface="Lora"/>
              </a:rPr>
              <a:t>In order to find such details - </a:t>
            </a:r>
            <a:r>
              <a:rPr b="1" i="1" lang="en" sz="1450">
                <a:solidFill>
                  <a:schemeClr val="dk2"/>
                </a:solidFill>
                <a:latin typeface="Lora"/>
                <a:ea typeface="Lora"/>
                <a:cs typeface="Lora"/>
                <a:sym typeface="Lora"/>
              </a:rPr>
              <a:t>represent an image in terms of its frequencies</a:t>
            </a:r>
            <a:r>
              <a:rPr lang="en" sz="1450">
                <a:solidFill>
                  <a:schemeClr val="dk2"/>
                </a:solidFill>
                <a:latin typeface="Lora"/>
                <a:ea typeface="Lora"/>
                <a:cs typeface="Lora"/>
                <a:sym typeface="Lora"/>
              </a:rPr>
              <a:t>.</a:t>
            </a:r>
            <a:endParaRPr sz="1450">
              <a:solidFill>
                <a:schemeClr val="dk2"/>
              </a:solidFill>
              <a:latin typeface="Lora"/>
              <a:ea typeface="Lora"/>
              <a:cs typeface="Lora"/>
              <a:sym typeface="Lora"/>
            </a:endParaRPr>
          </a:p>
          <a:p>
            <a:pPr indent="-320675" lvl="0" marL="457200" rtl="0" algn="l">
              <a:lnSpc>
                <a:spcPct val="115000"/>
              </a:lnSpc>
              <a:spcBef>
                <a:spcPts val="0"/>
              </a:spcBef>
              <a:spcAft>
                <a:spcPts val="0"/>
              </a:spcAft>
              <a:buClr>
                <a:schemeClr val="dk2"/>
              </a:buClr>
              <a:buSzPts val="1450"/>
              <a:buFont typeface="Lora"/>
              <a:buChar char="●"/>
            </a:pPr>
            <a:r>
              <a:rPr lang="en" sz="1450">
                <a:solidFill>
                  <a:schemeClr val="dk2"/>
                </a:solidFill>
                <a:latin typeface="Lora"/>
                <a:ea typeface="Lora"/>
                <a:cs typeface="Lora"/>
                <a:sym typeface="Lora"/>
              </a:rPr>
              <a:t>Highest frequencies - can be discarded.</a:t>
            </a:r>
            <a:endParaRPr sz="1450">
              <a:solidFill>
                <a:schemeClr val="dk2"/>
              </a:solidFill>
              <a:latin typeface="Lora"/>
              <a:ea typeface="Lora"/>
              <a:cs typeface="Lora"/>
              <a:sym typeface="Lora"/>
            </a:endParaRPr>
          </a:p>
          <a:p>
            <a:pPr indent="-320675" lvl="0" marL="457200" rtl="0" algn="l">
              <a:lnSpc>
                <a:spcPct val="115000"/>
              </a:lnSpc>
              <a:spcBef>
                <a:spcPts val="0"/>
              </a:spcBef>
              <a:spcAft>
                <a:spcPts val="0"/>
              </a:spcAft>
              <a:buClr>
                <a:schemeClr val="dk2"/>
              </a:buClr>
              <a:buSzPts val="1450"/>
              <a:buFont typeface="Lora"/>
              <a:buChar char="●"/>
            </a:pPr>
            <a:r>
              <a:rPr lang="en" sz="1450">
                <a:solidFill>
                  <a:schemeClr val="dk2"/>
                </a:solidFill>
                <a:latin typeface="Lora"/>
                <a:ea typeface="Lora"/>
                <a:cs typeface="Lora"/>
                <a:sym typeface="Lora"/>
              </a:rPr>
              <a:t>Can use much lower accuracy to store high frequency components.</a:t>
            </a:r>
            <a:endParaRPr sz="145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None/>
            </a:pPr>
            <a:r>
              <a:t/>
            </a:r>
            <a:endParaRPr sz="1250">
              <a:solidFill>
                <a:schemeClr val="dk2"/>
              </a:solidFill>
              <a:highlight>
                <a:schemeClr val="lt1"/>
              </a:highlight>
              <a:latin typeface="Lora"/>
              <a:ea typeface="Lora"/>
              <a:cs typeface="Lora"/>
              <a:sym typeface="Lora"/>
            </a:endParaRPr>
          </a:p>
          <a:p>
            <a:pPr indent="0" lvl="0" marL="0" rtl="0" algn="l">
              <a:lnSpc>
                <a:spcPct val="115000"/>
              </a:lnSpc>
              <a:spcBef>
                <a:spcPts val="0"/>
              </a:spcBef>
              <a:spcAft>
                <a:spcPts val="0"/>
              </a:spcAft>
              <a:buClr>
                <a:schemeClr val="dk2"/>
              </a:buClr>
              <a:buSzPts val="1100"/>
              <a:buFont typeface="Arial"/>
              <a:buNone/>
            </a:pPr>
            <a:r>
              <a:t/>
            </a:r>
            <a:endParaRPr sz="1250">
              <a:solidFill>
                <a:schemeClr val="dk2"/>
              </a:solidFill>
              <a:highlight>
                <a:schemeClr val="lt1"/>
              </a:highlight>
              <a:latin typeface="Lora"/>
              <a:ea typeface="Lora"/>
              <a:cs typeface="Lora"/>
              <a:sym typeface="Lora"/>
            </a:endParaRPr>
          </a:p>
        </p:txBody>
      </p:sp>
      <p:pic>
        <p:nvPicPr>
          <p:cNvPr id="129" name="Google Shape;129;p21"/>
          <p:cNvPicPr preferRelativeResize="0"/>
          <p:nvPr/>
        </p:nvPicPr>
        <p:blipFill>
          <a:blip r:embed="rId3">
            <a:alphaModFix/>
          </a:blip>
          <a:stretch>
            <a:fillRect/>
          </a:stretch>
        </p:blipFill>
        <p:spPr>
          <a:xfrm>
            <a:off x="5339900" y="93100"/>
            <a:ext cx="3710925" cy="218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